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39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40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41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notesSlides/notesSlide42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notesSlides/notesSlide43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notesSlides/notesSlide44.xml" ContentType="application/vnd.openxmlformats-officedocument.presentationml.notesSl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notesSlides/notesSlide45.xml" ContentType="application/vnd.openxmlformats-officedocument.presentationml.notesSlide+xml"/>
  <Override PartName="/ppt/charts/chart14.xml" ContentType="application/vnd.openxmlformats-officedocument.drawingml.chart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notesSlides/notesSlide49.xml" ContentType="application/vnd.openxmlformats-officedocument.presentationml.notesSlide+xml"/>
  <Override PartName="/ppt/charts/chart16.xml" ContentType="application/vnd.openxmlformats-officedocument.drawingml.chart+xml"/>
  <Override PartName="/ppt/theme/themeOverride13.xml" ContentType="application/vnd.openxmlformats-officedocument.themeOverr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9" r:id="rId3"/>
    <p:sldId id="260" r:id="rId4"/>
    <p:sldId id="323" r:id="rId5"/>
    <p:sldId id="277" r:id="rId6"/>
    <p:sldId id="324" r:id="rId7"/>
    <p:sldId id="306" r:id="rId8"/>
    <p:sldId id="309" r:id="rId9"/>
    <p:sldId id="312" r:id="rId10"/>
    <p:sldId id="307" r:id="rId11"/>
    <p:sldId id="349" r:id="rId12"/>
    <p:sldId id="325" r:id="rId13"/>
    <p:sldId id="328" r:id="rId14"/>
    <p:sldId id="331" r:id="rId15"/>
    <p:sldId id="332" r:id="rId16"/>
    <p:sldId id="343" r:id="rId17"/>
    <p:sldId id="329" r:id="rId18"/>
    <p:sldId id="333" r:id="rId19"/>
    <p:sldId id="311" r:id="rId20"/>
    <p:sldId id="330" r:id="rId21"/>
    <p:sldId id="354" r:id="rId22"/>
    <p:sldId id="339" r:id="rId23"/>
    <p:sldId id="268" r:id="rId24"/>
    <p:sldId id="337" r:id="rId25"/>
    <p:sldId id="335" r:id="rId26"/>
    <p:sldId id="314" r:id="rId27"/>
    <p:sldId id="315" r:id="rId28"/>
    <p:sldId id="316" r:id="rId29"/>
    <p:sldId id="340" r:id="rId30"/>
    <p:sldId id="319" r:id="rId31"/>
    <p:sldId id="341" r:id="rId32"/>
    <p:sldId id="321" r:id="rId33"/>
    <p:sldId id="320" r:id="rId34"/>
    <p:sldId id="342" r:id="rId35"/>
    <p:sldId id="322" r:id="rId36"/>
    <p:sldId id="286" r:id="rId37"/>
    <p:sldId id="258" r:id="rId38"/>
    <p:sldId id="347" r:id="rId39"/>
    <p:sldId id="350" r:id="rId40"/>
    <p:sldId id="348" r:id="rId41"/>
    <p:sldId id="352" r:id="rId42"/>
    <p:sldId id="308" r:id="rId43"/>
    <p:sldId id="351" r:id="rId44"/>
    <p:sldId id="353" r:id="rId45"/>
    <p:sldId id="300" r:id="rId46"/>
    <p:sldId id="345" r:id="rId47"/>
    <p:sldId id="346" r:id="rId48"/>
    <p:sldId id="304" r:id="rId49"/>
    <p:sldId id="270" r:id="rId50"/>
    <p:sldId id="318" r:id="rId51"/>
    <p:sldId id="344" r:id="rId52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54" autoAdjust="0"/>
  </p:normalViewPr>
  <p:slideViewPr>
    <p:cSldViewPr snapToGrid="0" snapToObjects="1">
      <p:cViewPr varScale="1">
        <p:scale>
          <a:sx n="98" d="100"/>
          <a:sy n="98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Core Team Member </a:t>
            </a:r>
            <a:r>
              <a:rPr lang="en-US" sz="1800" baseline="0" dirty="0">
                <a:solidFill>
                  <a:srgbClr val="09213B"/>
                </a:solidFill>
              </a:rPr>
              <a:t>Survey Responses: Attitudes about Year 1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20169028643233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9833681683097"/>
          <c:y val="7.3636726586585696E-2"/>
          <c:w val="0.54445852062741695"/>
          <c:h val="0.810874131724425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43-40B4-9B67-10236C10015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43-40B4-9B67-10236C100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0.72199999999999998</c:v>
                </c:pt>
                <c:pt idx="1">
                  <c:v>0</c:v>
                </c:pt>
                <c:pt idx="2">
                  <c:v>5.2999999999999999E-2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43-40B4-9B67-10236C10015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43-40B4-9B67-10236C100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0.222</c:v>
                </c:pt>
                <c:pt idx="1">
                  <c:v>0</c:v>
                </c:pt>
                <c:pt idx="2">
                  <c:v>0</c:v>
                </c:pt>
                <c:pt idx="3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43-40B4-9B67-10236C10015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43-40B4-9B67-10236C10015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43-40B4-9B67-10236C100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</c:v>
                </c:pt>
                <c:pt idx="1">
                  <c:v>0.27800000000000002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43-40B4-9B67-10236C10015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43-40B4-9B67-10236C10015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43-40B4-9B67-10236C10015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43-40B4-9B67-10236C100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5.6000000000000001E-2</c:v>
                </c:pt>
                <c:pt idx="1">
                  <c:v>0.61099999999999999</c:v>
                </c:pt>
                <c:pt idx="2">
                  <c:v>0.36799999999999999</c:v>
                </c:pt>
                <c:pt idx="3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43-40B4-9B67-10236C10015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43-40B4-9B67-10236C10015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43-40B4-9B67-10236C100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</c:v>
                </c:pt>
                <c:pt idx="1">
                  <c:v>0.111</c:v>
                </c:pt>
                <c:pt idx="2">
                  <c:v>0.57899999999999996</c:v>
                </c:pt>
                <c:pt idx="3">
                  <c:v>0.61099999999999999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7384168"/>
        <c:axId val="-1977347208"/>
      </c:barChart>
      <c:catAx>
        <c:axId val="-1977384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7347208"/>
        <c:crosses val="autoZero"/>
        <c:auto val="1"/>
        <c:lblAlgn val="ctr"/>
        <c:lblOffset val="100"/>
        <c:noMultiLvlLbl val="0"/>
      </c:catAx>
      <c:valAx>
        <c:axId val="-19773472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7384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670949606527998E-2"/>
          <c:y val="0.89612355232183505"/>
          <c:w val="0.88247884337430504"/>
          <c:h val="5.9168435107738199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r>
              <a:rPr lang="en-US" sz="1800" b="1" dirty="0">
                <a:solidFill>
                  <a:schemeClr val="accent6"/>
                </a:solidFill>
              </a:rPr>
              <a:t>For</a:t>
            </a:r>
            <a:r>
              <a:rPr lang="en-US" sz="1800" b="1" baseline="0" dirty="0">
                <a:solidFill>
                  <a:schemeClr val="accent6"/>
                </a:solidFill>
              </a:rPr>
              <a:t> comparison purposes:</a:t>
            </a:r>
          </a:p>
          <a:p>
            <a:pPr>
              <a:defRPr sz="1800">
                <a:solidFill>
                  <a:schemeClr val="tx2"/>
                </a:solidFill>
              </a:defRPr>
            </a:pPr>
            <a:r>
              <a:rPr lang="en-US" sz="1800" baseline="0" dirty="0">
                <a:solidFill>
                  <a:schemeClr val="tx2"/>
                </a:solidFill>
              </a:rPr>
              <a:t>O</a:t>
            </a:r>
            <a:r>
              <a:rPr lang="en-US" sz="1800" dirty="0">
                <a:solidFill>
                  <a:schemeClr val="tx2"/>
                </a:solidFill>
              </a:rPr>
              <a:t>ther CBP </a:t>
            </a:r>
            <a:r>
              <a:rPr lang="en-US" sz="1800" baseline="0" dirty="0">
                <a:solidFill>
                  <a:schemeClr val="tx2"/>
                </a:solidFill>
              </a:rPr>
              <a:t>Members’ Survey Responses: </a:t>
            </a:r>
          </a:p>
          <a:p>
            <a:pPr>
              <a:defRPr sz="1800">
                <a:solidFill>
                  <a:schemeClr val="tx2"/>
                </a:solidFill>
              </a:defRPr>
            </a:pPr>
            <a:r>
              <a:rPr lang="en-US" sz="1800" baseline="0" dirty="0">
                <a:solidFill>
                  <a:schemeClr val="tx2"/>
                </a:solidFill>
              </a:rPr>
              <a:t>Attitudes about </a:t>
            </a:r>
            <a:r>
              <a:rPr lang="en-US" sz="1800" i="1" baseline="0" dirty="0">
                <a:solidFill>
                  <a:srgbClr val="C00000"/>
                </a:solidFill>
              </a:rPr>
              <a:t>Planning Phase</a:t>
            </a:r>
            <a:endParaRPr lang="en-US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3799155272183101"/>
          <c:y val="2.28633293423393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458771590104998"/>
          <c:y val="0.25970198207519202"/>
          <c:w val="0.52541228409895002"/>
          <c:h val="0.56563887459301199"/>
        </c:manualLayout>
      </c:layout>
      <c:barChart>
        <c:barDir val="bar"/>
        <c:grouping val="percentStacked"/>
        <c:varyColors val="0"/>
        <c:ser>
          <c:idx val="5"/>
          <c:order val="0"/>
          <c:tx>
            <c:strRef>
              <c:f>Sheet1!$G$1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7F5A0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_x000d_value of ABC for my CBO   </c:v>
                </c:pt>
                <c:pt idx="1">
                  <c:v>a. Because of Planning Phase my CBO is better   _x000d_prepared for partnerships with HC sector   </c:v>
                </c:pt>
              </c:strCache>
            </c:strRef>
          </c:cat>
          <c:val>
            <c:numRef>
              <c:f>Sheet1!$G$2:$G$3</c:f>
              <c:numCache>
                <c:formatCode>0.0%</c:formatCode>
                <c:ptCount val="2"/>
                <c:pt idx="0">
                  <c:v>0.14299999999999999</c:v>
                </c:pt>
                <c:pt idx="1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E-4FCF-9EC8-8C8124B7C9CC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4E-4FCF-9EC8-8C8124B7C9CC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_x000d_value of ABC for my CBO   </c:v>
                </c:pt>
                <c:pt idx="1">
                  <c:v>a. Because of Planning Phase my CBO is better   _x000d_prepared for partnerships with HC sector   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0.57099999999999995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C0-4F1B-B313-46769C21D2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_x000d_value of ABC for my CBO   </c:v>
                </c:pt>
                <c:pt idx="1">
                  <c:v>a. Because of Planning Phase my CBO is better   _x000d_prepared for partnerships with HC sector   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_x000d_value of ABC for my CBO   </c:v>
                </c:pt>
                <c:pt idx="1">
                  <c:v>a. Because of Planning Phase my CBO is better   _x000d_prepared for partnerships with HC sector   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0.28599999999999998</c:v>
                </c:pt>
                <c:pt idx="1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_x000d_value of ABC for my CBO   </c:v>
                </c:pt>
                <c:pt idx="1">
                  <c:v>a. Because of Planning Phase my CBO is better   _x000d_prepared for partnerships with HC sector   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</c:v>
                </c:pt>
                <c:pt idx="1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5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_x000d_value of ABC for my CBO   </c:v>
                </c:pt>
                <c:pt idx="1">
                  <c:v>a. Because of Planning Phase my CBO is better   _x000d_prepared for partnerships with HC sector   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0">
                  <c:v>0</c:v>
                </c:pt>
                <c:pt idx="1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6863752"/>
        <c:axId val="-1976860360"/>
      </c:barChart>
      <c:catAx>
        <c:axId val="-19768637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6860360"/>
        <c:crosses val="autoZero"/>
        <c:auto val="1"/>
        <c:lblAlgn val="ctr"/>
        <c:lblOffset val="100"/>
        <c:noMultiLvlLbl val="0"/>
      </c:catAx>
      <c:valAx>
        <c:axId val="-19768603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6863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999961502955402E-2"/>
          <c:y val="0.87639535906946697"/>
          <c:w val="0.89999994867060695"/>
          <c:h val="7.6192698347515103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r>
              <a:rPr lang="en-US" sz="1800" dirty="0">
                <a:solidFill>
                  <a:schemeClr val="tx2"/>
                </a:solidFill>
              </a:rPr>
              <a:t>Core Team Member </a:t>
            </a:r>
            <a:r>
              <a:rPr lang="en-US" sz="1800" baseline="0" dirty="0">
                <a:solidFill>
                  <a:schemeClr val="tx2"/>
                </a:solidFill>
              </a:rPr>
              <a:t>Survey Responses: Attitudes about Year 1</a:t>
            </a:r>
            <a:endParaRPr lang="en-US" sz="18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239119931783229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3745890935681"/>
          <c:y val="0.16029843961684101"/>
          <c:w val="0.55054634569398297"/>
          <c:h val="0.745178884777720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88-4CD8-B2AF-FFFA8A01C4F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41-49AB-94E2-5F3314D7A56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41-49AB-94E2-5F3314D7A56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41-49AB-94E2-5F3314D7A56A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88-4CD8-B2AF-FFFA8A01C4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0.27800000000000002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0.38900000000000001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88-4CD8-B2AF-FFFA8A01C4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6983736"/>
        <c:axId val="-1976836312"/>
      </c:barChart>
      <c:catAx>
        <c:axId val="-1976983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6836312"/>
        <c:crosses val="autoZero"/>
        <c:auto val="1"/>
        <c:lblAlgn val="ctr"/>
        <c:lblOffset val="100"/>
        <c:noMultiLvlLbl val="0"/>
      </c:catAx>
      <c:valAx>
        <c:axId val="-19768363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6983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559464146735303E-2"/>
          <c:y val="0.87312851915559697"/>
          <c:w val="0.841736191268741"/>
          <c:h val="0.1258311204240810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1" baseline="0" dirty="0">
                <a:solidFill>
                  <a:srgbClr val="C00000"/>
                </a:solidFill>
                <a:effectLst/>
              </a:rPr>
              <a:t>For comparison purposes:</a:t>
            </a:r>
            <a:endParaRPr lang="en-US" dirty="0">
              <a:solidFill>
                <a:srgbClr val="C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rgbClr val="09213B"/>
                </a:solidFill>
                <a:effectLst/>
              </a:rPr>
              <a:t>Core Team Member Survey Responses: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rgbClr val="09213B"/>
                </a:solidFill>
                <a:effectLst/>
              </a:rPr>
              <a:t>Attitudes about </a:t>
            </a:r>
            <a:r>
              <a:rPr lang="en-US" sz="1800" b="1" i="0" baseline="0" dirty="0">
                <a:solidFill>
                  <a:srgbClr val="C00000"/>
                </a:solidFill>
                <a:effectLst/>
              </a:rPr>
              <a:t>Planning Phase</a:t>
            </a:r>
            <a:endParaRPr lang="en-US" dirty="0">
              <a:solidFill>
                <a:srgbClr val="C00000"/>
              </a:solidFill>
              <a:effectLst/>
            </a:endParaRPr>
          </a:p>
        </c:rich>
      </c:tx>
      <c:layout>
        <c:manualLayout>
          <c:xMode val="edge"/>
          <c:yMode val="edge"/>
          <c:x val="0.246977368542269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695205491748602"/>
          <c:y val="0.28866842382709501"/>
          <c:w val="0.54219001581396298"/>
          <c:h val="0.657773326304690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layout>
                <c:manualLayout>
                  <c:x val="1.30286944171019E-2"/>
                  <c:y val="-0.2118562642769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DC-4CFD-AB51-9B2B4A9B51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Planning Phase on how  to use  _x000d_ABC grant $  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C-4CFD-AB51-9B2B4A9B51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Planning Phase on how  to use  _x000d_ABC grant $  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DC-4CFD-AB51-9B2B4A9B51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Planning Phase on how  to use  _x000d_ABC grant $  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DC-4CFD-AB51-9B2B4A9B51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Planning Phase on how  to use  _x000d_ABC grant $  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DC-4CFD-AB51-9B2B4A9B510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Planning Phase on how  to use  _x000d_ABC grant $  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DC-4CFD-AB51-9B2B4A9B5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977268440"/>
        <c:axId val="-1977286216"/>
      </c:barChart>
      <c:catAx>
        <c:axId val="-1977268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7286216"/>
        <c:crosses val="autoZero"/>
        <c:auto val="1"/>
        <c:lblAlgn val="ctr"/>
        <c:lblOffset val="100"/>
        <c:noMultiLvlLbl val="0"/>
      </c:catAx>
      <c:valAx>
        <c:axId val="-1977286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7268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863203325087"/>
          <c:y val="0.863687032873098"/>
          <c:w val="0.78809880059070303"/>
          <c:h val="0.13416111460448499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Other CBP </a:t>
            </a:r>
            <a:r>
              <a:rPr lang="en-US" sz="1800" baseline="0" dirty="0">
                <a:solidFill>
                  <a:srgbClr val="09213B"/>
                </a:solidFill>
              </a:rPr>
              <a:t>Members’ Survey Responses: Attitudes about </a:t>
            </a:r>
            <a:r>
              <a:rPr lang="en-US" sz="1800" baseline="0" dirty="0">
                <a:solidFill>
                  <a:srgbClr val="C00000"/>
                </a:solidFill>
              </a:rPr>
              <a:t>Year 1</a:t>
            </a:r>
            <a:endParaRPr lang="en-US" sz="180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7614895071172"/>
          <c:y val="4.03267098564671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3623259709019"/>
          <c:y val="0.119551627317694"/>
          <c:w val="0.55637674029098105"/>
          <c:h val="0.7526020953656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d. My areas of interest/expertise are being  _x000d_well used by my CBO to support ABC work  </c:v>
                </c:pt>
                <c:pt idx="1">
                  <c:v>c. I understand my role in my CBO's CBP  </c:v>
                </c:pt>
                <c:pt idx="2">
                  <c:v>b. I have been adequately oriented  _x000d_to the purpose of ABC  </c:v>
                </c:pt>
                <c:pt idx="3">
                  <c:v>a. I understand the larger HC context  _x000d_that ABC is operating in  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D2-4FF2-B2DA-8279CBE1F78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areas of interest/expertise are being  _x000d_well used by my CBO to support ABC work  </c:v>
                </c:pt>
                <c:pt idx="1">
                  <c:v>c. I understand my role in my CBO's CBP  </c:v>
                </c:pt>
                <c:pt idx="2">
                  <c:v>b. I have been adequately oriented  _x000d_to the purpose of ABC  </c:v>
                </c:pt>
                <c:pt idx="3">
                  <c:v>a. I understand the larger HC context  _x000d_that ABC is operating in  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D2-4FF2-B2DA-8279CBE1F78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4E-4FCF-9EC8-8C8124B7C9CC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areas of interest/expertise are being  _x000d_well used by my CBO to support ABC work  </c:v>
                </c:pt>
                <c:pt idx="1">
                  <c:v>c. I understand my role in my CBO's CBP  </c:v>
                </c:pt>
                <c:pt idx="2">
                  <c:v>b. I have been adequately oriented  _x000d_to the purpose of ABC  </c:v>
                </c:pt>
                <c:pt idx="3">
                  <c:v>a. I understand the larger HC context  _x000d_that ABC is operating in  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0.27300000000000002</c:v>
                </c:pt>
                <c:pt idx="1">
                  <c:v>9.0999999999999998E-2</c:v>
                </c:pt>
                <c:pt idx="2">
                  <c:v>9.0999999999999998E-2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areas of interest/expertise are being  _x000d_well used by my CBO to support ABC work  </c:v>
                </c:pt>
                <c:pt idx="1">
                  <c:v>c. I understand my role in my CBO's CBP  </c:v>
                </c:pt>
                <c:pt idx="2">
                  <c:v>b. I have been adequately oriented  _x000d_to the purpose of ABC  </c:v>
                </c:pt>
                <c:pt idx="3">
                  <c:v>a. I understand the larger HC context  _x000d_that ABC is operating in  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0.27300000000000002</c:v>
                </c:pt>
                <c:pt idx="1">
                  <c:v>0.63600000000000001</c:v>
                </c:pt>
                <c:pt idx="2">
                  <c:v>0.45500000000000002</c:v>
                </c:pt>
                <c:pt idx="3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areas of interest/expertise are being  _x000d_well used by my CBO to support ABC work  </c:v>
                </c:pt>
                <c:pt idx="1">
                  <c:v>c. I understand my role in my CBO's CBP  </c:v>
                </c:pt>
                <c:pt idx="2">
                  <c:v>b. I have been adequately oriented  _x000d_to the purpose of ABC  </c:v>
                </c:pt>
                <c:pt idx="3">
                  <c:v>a. I understand the larger HC context  _x000d_that ABC is operating in  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0.45500000000000002</c:v>
                </c:pt>
                <c:pt idx="1">
                  <c:v>0.27300000000000002</c:v>
                </c:pt>
                <c:pt idx="2">
                  <c:v>0.45500000000000002</c:v>
                </c:pt>
                <c:pt idx="3">
                  <c:v>0.54500000000000004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7F5A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d. My areas of interest/expertise are being  _x000d_well used by my CBO to support ABC work  </c:v>
                </c:pt>
                <c:pt idx="1">
                  <c:v>c. I understand my role in my CBO's CBP  </c:v>
                </c:pt>
                <c:pt idx="2">
                  <c:v>b. I have been adequately oriented  _x000d_to the purpose of ABC  </c:v>
                </c:pt>
                <c:pt idx="3">
                  <c:v>a. I understand the larger HC context  _x000d_that ABC is operating in  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E-4FCF-9EC8-8C8124B7C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7556408"/>
        <c:axId val="-1998446840"/>
      </c:barChart>
      <c:catAx>
        <c:axId val="-1997556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98446840"/>
        <c:crosses val="autoZero"/>
        <c:auto val="1"/>
        <c:lblAlgn val="ctr"/>
        <c:lblOffset val="100"/>
        <c:noMultiLvlLbl val="0"/>
      </c:catAx>
      <c:valAx>
        <c:axId val="-19984468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7556408"/>
        <c:crosses val="autoZero"/>
        <c:crossBetween val="between"/>
      </c:valAx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0.107039749225119"/>
          <c:y val="0.90296762511401396"/>
          <c:w val="0.781031248564381"/>
          <c:h val="5.6705665029518702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1" baseline="0" dirty="0">
                <a:solidFill>
                  <a:schemeClr val="accent6"/>
                </a:solidFill>
                <a:effectLst/>
              </a:rPr>
              <a:t>For comparison purposes:</a:t>
            </a:r>
            <a:endParaRPr lang="en-US" dirty="0">
              <a:solidFill>
                <a:schemeClr val="accent6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chemeClr val="tx2"/>
                </a:solidFill>
                <a:effectLst/>
              </a:rPr>
              <a:t>Other CBP Members’ Survey Responses: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chemeClr val="tx2"/>
                </a:solidFill>
                <a:effectLst/>
              </a:rPr>
              <a:t>Attitudes about </a:t>
            </a:r>
            <a:r>
              <a:rPr lang="en-US" sz="1800" b="1" i="0" baseline="0" dirty="0">
                <a:solidFill>
                  <a:srgbClr val="C00000"/>
                </a:solidFill>
                <a:effectLst/>
              </a:rPr>
              <a:t>Planning Phase</a:t>
            </a:r>
            <a:endParaRPr lang="en-US" dirty="0">
              <a:solidFill>
                <a:srgbClr val="C00000"/>
              </a:solidFill>
              <a:effectLst/>
            </a:endParaRPr>
          </a:p>
        </c:rich>
      </c:tx>
      <c:layout>
        <c:manualLayout>
          <c:xMode val="edge"/>
          <c:yMode val="edge"/>
          <c:x val="0.255835598012712"/>
          <c:y val="1.31473654025527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466737956162"/>
          <c:y val="0.214217995741082"/>
          <c:w val="0.55533262043837905"/>
          <c:h val="0.61886781514597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I understand my role in CBO's CBP  </c:v>
                </c:pt>
                <c:pt idx="1">
                  <c:v>b. I have been adequately oriented  _x000d_to the purpose of ABC  </c:v>
                </c:pt>
                <c:pt idx="2">
                  <c:v>a. I understand the larger HC context  _x000d_that ABC is operating in  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0.14299999999999999</c:v>
                </c:pt>
                <c:pt idx="1">
                  <c:v>0.14299999999999999</c:v>
                </c:pt>
                <c:pt idx="2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CC-4505-975B-665C008F5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I understand my role in CBO's CBP  </c:v>
                </c:pt>
                <c:pt idx="1">
                  <c:v>b. I have been adequately oriented  _x000d_to the purpose of ABC  </c:v>
                </c:pt>
                <c:pt idx="2">
                  <c:v>a. I understand the larger HC context  _x000d_that ABC is operating in  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0.28599999999999998</c:v>
                </c:pt>
                <c:pt idx="1">
                  <c:v>0.14299999999999999</c:v>
                </c:pt>
                <c:pt idx="2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CC-4505-975B-665C008F5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c. I understand my role in CBO's CBP  </c:v>
                </c:pt>
                <c:pt idx="1">
                  <c:v>b. I have been adequately oriented  _x000d_to the purpose of ABC  </c:v>
                </c:pt>
                <c:pt idx="2">
                  <c:v>a. I understand the larger HC context  _x000d_that ABC is operating in  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CC-4505-975B-665C008F59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I understand my role in CBO's CBP  </c:v>
                </c:pt>
                <c:pt idx="1">
                  <c:v>b. I have been adequately oriented  _x000d_to the purpose of ABC  </c:v>
                </c:pt>
                <c:pt idx="2">
                  <c:v>a. I understand the larger HC context  _x000d_that ABC is operating in  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0.28599999999999998</c:v>
                </c:pt>
                <c:pt idx="1">
                  <c:v>0.42899999999999999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CC-4505-975B-665C008F59C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I understand my role in CBO's CBP  </c:v>
                </c:pt>
                <c:pt idx="1">
                  <c:v>b. I have been adequately oriented  _x000d_to the purpose of ABC  </c:v>
                </c:pt>
                <c:pt idx="2">
                  <c:v>a. I understand the larger HC context  _x000d_that ABC is operating in  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0.28599999999999998</c:v>
                </c:pt>
                <c:pt idx="1">
                  <c:v>0.28599999999999998</c:v>
                </c:pt>
                <c:pt idx="2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CC-4505-975B-665C008F5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8368232"/>
        <c:axId val="-1998364888"/>
      </c:barChart>
      <c:catAx>
        <c:axId val="-1998368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98364888"/>
        <c:crosses val="autoZero"/>
        <c:auto val="1"/>
        <c:lblAlgn val="ctr"/>
        <c:lblOffset val="100"/>
        <c:noMultiLvlLbl val="0"/>
      </c:catAx>
      <c:valAx>
        <c:axId val="-19983648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8368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757307597215"/>
          <c:y val="0.86349307899910199"/>
          <c:w val="0.78969946492180398"/>
          <c:h val="6.5511147827113203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Core Team</a:t>
            </a:r>
            <a:r>
              <a:rPr lang="en-US" sz="1800" baseline="0" dirty="0">
                <a:solidFill>
                  <a:srgbClr val="09213B"/>
                </a:solidFill>
              </a:rPr>
              <a:t> Member Survey Responses: </a:t>
            </a:r>
          </a:p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baseline="0" dirty="0">
                <a:solidFill>
                  <a:srgbClr val="09213B"/>
                </a:solidFill>
              </a:rPr>
              <a:t>Feedback on </a:t>
            </a:r>
            <a:r>
              <a:rPr lang="en-US" sz="1800" baseline="0" dirty="0">
                <a:solidFill>
                  <a:schemeClr val="accent6"/>
                </a:solidFill>
              </a:rPr>
              <a:t>Year 1</a:t>
            </a:r>
            <a:r>
              <a:rPr lang="en-US" sz="1800" baseline="0" dirty="0">
                <a:solidFill>
                  <a:srgbClr val="09213B"/>
                </a:solidFill>
              </a:rPr>
              <a:t> Communication with MCF 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22169447051549901"/>
          <c:y val="1.501692063896209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234377706823399"/>
          <c:y val="0.14629928873178399"/>
          <c:w val="0.59765622293176601"/>
          <c:h val="0.71341443889318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22-4A35-ADA4-2908F6488D7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22-4A35-ADA4-2908F6488D7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22-4A35-ADA4-2908F6488D7A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was reluctant to approach  _x000d_MCF about work challenges bc of fear  _x000d_of negative repercussions  </c:v>
                </c:pt>
                <c:pt idx="1">
                  <c:v>c. My CBO was able to have honest  _x000d_conversations with MCF about our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0.57899999999999996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22-4A35-ADA4-2908F6488D7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22-4A35-ADA4-2908F6488D7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22-4A35-ADA4-2908F6488D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was reluctant to approach  _x000d_MCF about work challenges bc of fear  _x000d_of negative repercussions  </c:v>
                </c:pt>
                <c:pt idx="1">
                  <c:v>c. My CBO was able to have honest  _x000d_conversations with MCF about our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0.26300000000000001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6952309024835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79-40EE-98FB-FB81101FDE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22-4A35-ADA4-2908F6488D7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22-4A35-ADA4-2908F6488D7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22-4A35-ADA4-2908F6488D7A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was reluctant to approach  _x000d_MCF about work challenges bc of fear  _x000d_of negative repercussions  </c:v>
                </c:pt>
                <c:pt idx="1">
                  <c:v>c. My CBO was able to have honest  _x000d_conversations with MCF about our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5.2999999999999999E-2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22-4A35-ADA4-2908F6488D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was reluctant to approach  _x000d_MCF about work challenges bc of fear  _x000d_of negative repercussions  </c:v>
                </c:pt>
                <c:pt idx="1">
                  <c:v>c. My CBO was able to have honest  _x000d_conversations with MCF about our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</c:v>
                </c:pt>
                <c:pt idx="1">
                  <c:v>5.6000000000000001E-2</c:v>
                </c:pt>
                <c:pt idx="2">
                  <c:v>0.105</c:v>
                </c:pt>
                <c:pt idx="3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was reluctant to approach  _x000d_MCF about work challenges bc of fear  _x000d_of negative repercussions  </c:v>
                </c:pt>
                <c:pt idx="1">
                  <c:v>c. My CBO was able to have honest  _x000d_conversations with MCF about our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0.105</c:v>
                </c:pt>
                <c:pt idx="1">
                  <c:v>0.94399999999999995</c:v>
                </c:pt>
                <c:pt idx="2">
                  <c:v>0.89500000000000002</c:v>
                </c:pt>
                <c:pt idx="3">
                  <c:v>0.78900000000000003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7569576"/>
        <c:axId val="-1997566232"/>
      </c:barChart>
      <c:catAx>
        <c:axId val="-1997569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97566232"/>
        <c:crosses val="autoZero"/>
        <c:auto val="1"/>
        <c:lblAlgn val="ctr"/>
        <c:lblOffset val="100"/>
        <c:noMultiLvlLbl val="0"/>
      </c:catAx>
      <c:valAx>
        <c:axId val="-19975662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7569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723657434818701"/>
          <c:y val="0.88469695537840398"/>
          <c:w val="0.75323189105439003"/>
          <c:h val="5.5789881043963999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1" baseline="0" dirty="0">
                <a:solidFill>
                  <a:schemeClr val="accent6"/>
                </a:solidFill>
                <a:effectLst/>
              </a:rPr>
              <a:t>For comparison purposes:</a:t>
            </a:r>
          </a:p>
          <a:p>
            <a:pPr>
              <a:defRPr/>
            </a:pPr>
            <a:r>
              <a:rPr lang="en-US" sz="1800" b="1" i="0" baseline="0" dirty="0">
                <a:effectLst/>
              </a:rPr>
              <a:t>Core Team Member Survey Responses: </a:t>
            </a:r>
            <a:endParaRPr lang="en-US" sz="1800" dirty="0"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Feedback on </a:t>
            </a:r>
            <a:r>
              <a:rPr lang="en-US" sz="1800" b="1" i="0" baseline="0" dirty="0">
                <a:solidFill>
                  <a:srgbClr val="C00000"/>
                </a:solidFill>
                <a:effectLst/>
              </a:rPr>
              <a:t>Planning Phase </a:t>
            </a:r>
            <a:r>
              <a:rPr lang="en-US" sz="1800" b="1" i="0" baseline="0" dirty="0">
                <a:effectLst/>
              </a:rPr>
              <a:t>Communication with MCF</a:t>
            </a:r>
            <a:r>
              <a:rPr lang="en-US" sz="1800" dirty="0"/>
              <a:t> 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736645443717609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404400072336799"/>
          <c:y val="0.182106122499852"/>
          <c:w val="0.57694888408029399"/>
          <c:h val="0.684647751385812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0B-4245-BDB8-B91B8CF5A03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B-4245-BDB8-B91B8CF5A03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0B-4245-BDB8-B91B8CF5A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 was reluctant to approach  _x000d_MCF about work challenges bc of fear  _x000d_of negative repercussions  </c:v>
                </c:pt>
                <c:pt idx="1">
                  <c:v>c. My CBO was able to have honest  _x000d_conversations with MCF about our 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0B-4245-BDB8-B91B8CF5A0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500" b="1">
                      <a:solidFill>
                        <a:srgbClr val="09213B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DA1-4510-81FC-BF3418711B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0B-4245-BDB8-B91B8CF5A03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0B-4245-BDB8-B91B8CF5A03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0B-4245-BDB8-B91B8CF5A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 was reluctant to approach  _x000d_MCF about work challenges bc of fear  _x000d_of negative repercussions  </c:v>
                </c:pt>
                <c:pt idx="1">
                  <c:v>c. My CBO was able to have honest  _x000d_conversations with MCF about our 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0.28000000000000003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0B-4245-BDB8-B91B8CF5A0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dLbl>
              <c:idx val="0"/>
              <c:layout>
                <c:manualLayout>
                  <c:x val="1.5715791246002401E-3"/>
                  <c:y val="-8.4697840102749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0B-4245-BDB8-B91B8CF5A03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0B-4245-BDB8-B91B8CF5A03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0B-4245-BDB8-B91B8CF5A03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50B-4245-BDB8-B91B8CF5A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 was reluctant to approach  _x000d_MCF about work challenges bc of fear  _x000d_of negative repercussions  </c:v>
                </c:pt>
                <c:pt idx="1">
                  <c:v>c. My CBO was able to have honest  _x000d_conversations with MCF about our 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0.04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50B-4245-BDB8-B91B8CF5A03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 was reluctant to approach  _x000d_MCF about work challenges bc of fear  _x000d_of negative repercussions  </c:v>
                </c:pt>
                <c:pt idx="1">
                  <c:v>c. My CBO was able to have honest  _x000d_conversations with MCF about our 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0.08</c:v>
                </c:pt>
                <c:pt idx="1">
                  <c:v>0.28000000000000003</c:v>
                </c:pt>
                <c:pt idx="2">
                  <c:v>0.24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50B-4245-BDB8-B91B8CF5A03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0B-4245-BDB8-B91B8CF5A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My CBO  was reluctant to approach  _x000d_MCF about work challenges bc of fear  _x000d_of negative repercussions  </c:v>
                </c:pt>
                <c:pt idx="1">
                  <c:v>c. My CBO was able to have honest  _x000d_conversations with MCF about our  work  </c:v>
                </c:pt>
                <c:pt idx="2">
                  <c:v>b. Communication from MCF was timely  </c:v>
                </c:pt>
                <c:pt idx="3">
                  <c:v>a. Communication from MCF was clear  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</c:v>
                </c:pt>
                <c:pt idx="1">
                  <c:v>0.72</c:v>
                </c:pt>
                <c:pt idx="2">
                  <c:v>0.76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0B-4245-BDB8-B91B8CF5A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7330536"/>
        <c:axId val="-1977197816"/>
      </c:barChart>
      <c:catAx>
        <c:axId val="-1977330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 anchor="ctr" anchorCtr="1"/>
          <a:lstStyle/>
          <a:p>
            <a:pPr algn="r">
              <a:defRPr sz="1400">
                <a:solidFill>
                  <a:schemeClr val="tx2"/>
                </a:solidFill>
              </a:defRPr>
            </a:pPr>
            <a:endParaRPr lang="en-US"/>
          </a:p>
        </c:txPr>
        <c:crossAx val="-1977197816"/>
        <c:crosses val="autoZero"/>
        <c:auto val="1"/>
        <c:lblAlgn val="ctr"/>
        <c:lblOffset val="100"/>
        <c:noMultiLvlLbl val="0"/>
      </c:catAx>
      <c:valAx>
        <c:axId val="-19771978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7330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670237776017901"/>
          <c:y val="0.90380326623260998"/>
          <c:w val="0.79882764512568505"/>
          <c:h val="6.5915660203427998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Other CBP </a:t>
            </a:r>
            <a:r>
              <a:rPr lang="en-US" sz="1800" baseline="0" dirty="0">
                <a:solidFill>
                  <a:srgbClr val="09213B"/>
                </a:solidFill>
              </a:rPr>
              <a:t>Members’ Survey Responses: Attitudes about Year 1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1739314439497101"/>
          <c:y val="3.276552060476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3623259709019"/>
          <c:y val="0.19874375372085601"/>
          <c:w val="0.55637674029098105"/>
          <c:h val="0.657076075134541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4E-4FCF-9EC8-8C8124B7C9CC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0.54600000000000004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0.36399999999999999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9.0999999999999998E-2</c:v>
                </c:pt>
                <c:pt idx="1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</c:v>
                </c:pt>
                <c:pt idx="1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0">
                  <c:v>0</c:v>
                </c:pt>
                <c:pt idx="1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7F5A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Sheet1!$G$2:$G$3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E-4FCF-9EC8-8C8124B7C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7981064"/>
        <c:axId val="-1977242856"/>
      </c:barChart>
      <c:catAx>
        <c:axId val="-19979810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7242856"/>
        <c:crosses val="autoZero"/>
        <c:auto val="1"/>
        <c:lblAlgn val="ctr"/>
        <c:lblOffset val="100"/>
        <c:noMultiLvlLbl val="0"/>
      </c:catAx>
      <c:valAx>
        <c:axId val="-19772428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7981064"/>
        <c:crosses val="autoZero"/>
        <c:crossBetween val="between"/>
      </c:valAx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8.9112958798152994E-2"/>
          <c:y val="0.89752262378840397"/>
          <c:w val="0.80710658009451297"/>
          <c:h val="8.1713769611823195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Core Team Member </a:t>
            </a:r>
            <a:r>
              <a:rPr lang="en-US" sz="1800" baseline="0" dirty="0">
                <a:solidFill>
                  <a:srgbClr val="09213B"/>
                </a:solidFill>
              </a:rPr>
              <a:t>Survey Responses: Attitudes about Year 1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1902286788903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189441414227598"/>
          <c:y val="0.16029843961684101"/>
          <c:w val="0.54239776306477605"/>
          <c:h val="0.745178884777720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4A-4E22-8D0A-523E541C9E0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41-49AB-94E2-5F3314D7A56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41-49AB-94E2-5F3314D7A56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41-49AB-94E2-5F3314D7A56A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A-4E22-8D0A-523E541C9E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0.27800000000000002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0.38900000000000001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4A-4E22-8D0A-523E541C9E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My CBO could have benefitted from more  _x000d_guidance in Yr 1 on how to use ABC grant $  _x000d_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93413496"/>
        <c:axId val="1793750584"/>
      </c:barChart>
      <c:catAx>
        <c:axId val="1793413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1793750584"/>
        <c:crosses val="autoZero"/>
        <c:auto val="1"/>
        <c:lblAlgn val="ctr"/>
        <c:lblOffset val="100"/>
        <c:noMultiLvlLbl val="0"/>
      </c:catAx>
      <c:valAx>
        <c:axId val="17937505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3413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151505138393702E-2"/>
          <c:y val="0.87312851915559697"/>
          <c:w val="0.88247884337430504"/>
          <c:h val="0.1258311204240810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>
                <a:solidFill>
                  <a:srgbClr val="09213B"/>
                </a:solidFill>
              </a:defRPr>
            </a:pPr>
            <a:r>
              <a:rPr lang="en-US" sz="1700" dirty="0">
                <a:solidFill>
                  <a:srgbClr val="09213B"/>
                </a:solidFill>
              </a:rPr>
              <a:t>Core Team</a:t>
            </a:r>
            <a:r>
              <a:rPr lang="en-US" sz="1700" baseline="0" dirty="0">
                <a:solidFill>
                  <a:srgbClr val="09213B"/>
                </a:solidFill>
              </a:rPr>
              <a:t> Member Survey Responses: Feedback on Year 1 CC TA</a:t>
            </a:r>
            <a:endParaRPr lang="en-US" sz="17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19022852615605"/>
          <c:y val="2.33508585287518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7937259056622202"/>
          <c:y val="0.10017547270305099"/>
          <c:w val="0.62062740943377803"/>
          <c:h val="0.808436184402791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c. CC TA providers helped my CBO    _x000d_apply ABC information to advance    _x000d_HC partnering opportunities    </c:v>
                </c:pt>
                <c:pt idx="1">
                  <c:v>b. CC TA providers helped my CBO    _x000d_develop skills/practices that _x000d_facilitate decisions re HC _x000d_partnerships to pursue     </c:v>
                </c:pt>
                <c:pt idx="2">
                  <c:v>a. CC TA providers helped my CBO    _x000d_learn how to evaluate strategic    _x000d_direction options    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CC TA providers helped my CBO    _x000d_apply ABC information to advance    _x000d_HC partnering opportunities    </c:v>
                </c:pt>
                <c:pt idx="1">
                  <c:v>b. CC TA providers helped my CBO    _x000d_develop skills/practices that _x000d_facilitate decisions re HC _x000d_partnerships to pursue     </c:v>
                </c:pt>
                <c:pt idx="2">
                  <c:v>a. CC TA providers helped my CBO    _x000d_learn how to evaluate strategic    _x000d_direction options    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5.6000000000000001E-2</c:v>
                </c:pt>
                <c:pt idx="1">
                  <c:v>5.6000000000000001E-2</c:v>
                </c:pt>
                <c:pt idx="2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CC TA providers helped my CBO    _x000d_apply ABC information to advance    _x000d_HC partnering opportunities    </c:v>
                </c:pt>
                <c:pt idx="1">
                  <c:v>b. CC TA providers helped my CBO    _x000d_develop skills/practices that _x000d_facilitate decisions re HC _x000d_partnerships to pursue     </c:v>
                </c:pt>
                <c:pt idx="2">
                  <c:v>a. CC TA providers helped my CBO    _x000d_learn how to evaluate strategic    _x000d_direction options    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0.27800000000000002</c:v>
                </c:pt>
                <c:pt idx="1">
                  <c:v>0.27800000000000002</c:v>
                </c:pt>
                <c:pt idx="2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CC TA providers helped my CBO    _x000d_apply ABC information to advance    _x000d_HC partnering opportunities    </c:v>
                </c:pt>
                <c:pt idx="1">
                  <c:v>b. CC TA providers helped my CBO    _x000d_develop skills/practices that _x000d_facilitate decisions re HC _x000d_partnerships to pursue     </c:v>
                </c:pt>
                <c:pt idx="2">
                  <c:v>a. CC TA providers helped my CBO    _x000d_learn how to evaluate strategic    _x000d_direction options    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0.27800000000000002</c:v>
                </c:pt>
                <c:pt idx="1">
                  <c:v>0.27800000000000002</c:v>
                </c:pt>
                <c:pt idx="2">
                  <c:v>0.38900000000000001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c. CC TA providers helped my CBO    _x000d_apply ABC information to advance    _x000d_HC partnering opportunities    </c:v>
                </c:pt>
                <c:pt idx="1">
                  <c:v>b. CC TA providers helped my CBO    _x000d_develop skills/practices that _x000d_facilitate decisions re HC _x000d_partnerships to pursue     </c:v>
                </c:pt>
                <c:pt idx="2">
                  <c:v>a. CC TA providers helped my CBO    _x000d_learn how to evaluate strategic    _x000d_direction options    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0.38900000000000001</c:v>
                </c:pt>
                <c:pt idx="1">
                  <c:v>0.38900000000000001</c:v>
                </c:pt>
                <c:pt idx="2">
                  <c:v>0.38900000000000001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977137208"/>
        <c:axId val="-1970822056"/>
      </c:barChart>
      <c:catAx>
        <c:axId val="-1977137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0822056"/>
        <c:crosses val="autoZero"/>
        <c:auto val="1"/>
        <c:lblAlgn val="ctr"/>
        <c:lblOffset val="100"/>
        <c:noMultiLvlLbl val="0"/>
      </c:catAx>
      <c:valAx>
        <c:axId val="-19708220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7137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8345327729190196E-2"/>
          <c:y val="0.91979250015323699"/>
          <c:w val="0.85101438429238396"/>
          <c:h val="5.9168435107738199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Core Team</a:t>
            </a:r>
            <a:r>
              <a:rPr lang="en-US" sz="1800" baseline="0" dirty="0">
                <a:solidFill>
                  <a:srgbClr val="09213B"/>
                </a:solidFill>
              </a:rPr>
              <a:t> Member Survey Responses: </a:t>
            </a:r>
          </a:p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baseline="0" dirty="0">
                <a:solidFill>
                  <a:srgbClr val="09213B"/>
                </a:solidFill>
              </a:rPr>
              <a:t>Degree to Which CBO Business Capacities Were Built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825814732203009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063661536037198"/>
          <c:y val="0.14794929771551599"/>
          <c:w val="0.63676922022696303"/>
          <c:h val="0.76367598708335105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BFBFBF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E1-441C-832B-721CDFD50236}"/>
                </c:ext>
              </c:extLst>
            </c:dLbl>
            <c:dLbl>
              <c:idx val="1"/>
              <c:layout>
                <c:manualLayout>
                  <c:x val="-3.2594164412664702E-3"/>
                  <c:y val="-1.9217874775943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02-4E4F-BEB6-0C9F66005929}"/>
                </c:ext>
              </c:extLst>
            </c:dLbl>
            <c:dLbl>
              <c:idx val="2"/>
              <c:layout>
                <c:manualLayout>
                  <c:x val="-1.2832348187987001E-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02-4E4F-BEB6-0C9F660059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02-4E4F-BEB6-0C9F660059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69-476B-8972-072103A4B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f. Collect data on _x000d_programs/services   </c:v>
                </c:pt>
                <c:pt idx="1">
                  <c:v>e. Design programs/services    _x000d_from multiple points of view   </c:v>
                </c:pt>
                <c:pt idx="2">
                  <c:v>d. Sell programs/services   _x000d_to a payer/provider   </c:v>
                </c:pt>
                <c:pt idx="3">
                  <c:v>c. Communicate value prop.    _x000d_to potential parner   </c:v>
                </c:pt>
                <c:pt idx="4">
                  <c:v>b. Develop/design a   _x000d_program/service package   </c:v>
                </c:pt>
                <c:pt idx="5">
                  <c:v>a. Build relationships with   _x000d_potential HC partners   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</c:v>
                </c:pt>
                <c:pt idx="1">
                  <c:v>5.2999999999999999E-2</c:v>
                </c:pt>
                <c:pt idx="2">
                  <c:v>0.105</c:v>
                </c:pt>
                <c:pt idx="3">
                  <c:v>5.2999999999999999E-2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f. Collect data on _x000d_programs/services   </c:v>
                </c:pt>
                <c:pt idx="1">
                  <c:v>e. Design programs/services    _x000d_from multiple points of view   </c:v>
                </c:pt>
                <c:pt idx="2">
                  <c:v>d. Sell programs/services   _x000d_to a payer/provider   </c:v>
                </c:pt>
                <c:pt idx="3">
                  <c:v>c. Communicate value prop.    _x000d_to potential parner   </c:v>
                </c:pt>
                <c:pt idx="4">
                  <c:v>b. Develop/design a   _x000d_program/service package   </c:v>
                </c:pt>
                <c:pt idx="5">
                  <c:v>a. Build relationships with   _x000d_potential HC partners   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A Little Bit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E1-441C-832B-721CDFD5023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E1-441C-832B-721CDFD50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f. Collect data on _x000d_programs/services   </c:v>
                </c:pt>
                <c:pt idx="1">
                  <c:v>e. Design programs/services    _x000d_from multiple points of view   </c:v>
                </c:pt>
                <c:pt idx="2">
                  <c:v>d. Sell programs/services   _x000d_to a payer/provider   </c:v>
                </c:pt>
                <c:pt idx="3">
                  <c:v>c. Communicate value prop.    _x000d_to potential parner   </c:v>
                </c:pt>
                <c:pt idx="4">
                  <c:v>b. Develop/design a   _x000d_program/service package   </c:v>
                </c:pt>
                <c:pt idx="5">
                  <c:v>a. Build relationships with   _x000d_potential HC partners   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0.158</c:v>
                </c:pt>
                <c:pt idx="1">
                  <c:v>0.105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rgbClr val="7EB606">
                <a:lumMod val="60000"/>
                <a:lumOff val="40000"/>
              </a:srgbClr>
            </a:solidFill>
            <a:effectLst/>
          </c:spPr>
          <c:invertIfNegative val="0"/>
          <c:dLbls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f. Collect data on _x000d_programs/services   </c:v>
                </c:pt>
                <c:pt idx="1">
                  <c:v>e. Design programs/services    _x000d_from multiple points of view   </c:v>
                </c:pt>
                <c:pt idx="2">
                  <c:v>d. Sell programs/services   _x000d_to a payer/provider   </c:v>
                </c:pt>
                <c:pt idx="3">
                  <c:v>c. Communicate value prop.    _x000d_to potential parner   </c:v>
                </c:pt>
                <c:pt idx="4">
                  <c:v>b. Develop/design a   _x000d_program/service package   </c:v>
                </c:pt>
                <c:pt idx="5">
                  <c:v>a. Build relationships with   _x000d_potential HC partners   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0.57899999999999996</c:v>
                </c:pt>
                <c:pt idx="1">
                  <c:v>0.42099999999999999</c:v>
                </c:pt>
                <c:pt idx="2">
                  <c:v>0.47399999999999998</c:v>
                </c:pt>
                <c:pt idx="3">
                  <c:v>0.316</c:v>
                </c:pt>
                <c:pt idx="4">
                  <c:v>0.42099999999999999</c:v>
                </c:pt>
                <c:pt idx="5">
                  <c:v>0.36799999999999999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A Lot</c:v>
                </c:pt>
              </c:strCache>
            </c:strRef>
          </c:tx>
          <c:spPr>
            <a:solidFill>
              <a:srgbClr val="7EB606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f. Collect data on _x000d_programs/services   </c:v>
                </c:pt>
                <c:pt idx="1">
                  <c:v>e. Design programs/services    _x000d_from multiple points of view   </c:v>
                </c:pt>
                <c:pt idx="2">
                  <c:v>d. Sell programs/services   _x000d_to a payer/provider   </c:v>
                </c:pt>
                <c:pt idx="3">
                  <c:v>c. Communicate value prop.    _x000d_to potential parner   </c:v>
                </c:pt>
                <c:pt idx="4">
                  <c:v>b. Develop/design a   _x000d_program/service package   </c:v>
                </c:pt>
                <c:pt idx="5">
                  <c:v>a. Build relationships with   _x000d_potential HC partners   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0.26300000000000001</c:v>
                </c:pt>
                <c:pt idx="1">
                  <c:v>0.42099999999999999</c:v>
                </c:pt>
                <c:pt idx="2">
                  <c:v>0.42099999999999999</c:v>
                </c:pt>
                <c:pt idx="3">
                  <c:v>0.63200000000000001</c:v>
                </c:pt>
                <c:pt idx="4">
                  <c:v>0.57899999999999996</c:v>
                </c:pt>
                <c:pt idx="5">
                  <c:v>0.63200000000000001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1209592"/>
        <c:axId val="-1971206248"/>
      </c:barChart>
      <c:catAx>
        <c:axId val="-1971209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1206248"/>
        <c:crosses val="autoZero"/>
        <c:auto val="1"/>
        <c:lblAlgn val="ctr"/>
        <c:lblOffset val="100"/>
        <c:noMultiLvlLbl val="0"/>
      </c:catAx>
      <c:valAx>
        <c:axId val="-19712062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1209592"/>
        <c:crosses val="autoZero"/>
        <c:crossBetween val="between"/>
      </c:valAx>
      <c:spPr>
        <a:effectLst/>
      </c:spPr>
    </c:plotArea>
    <c:legend>
      <c:legendPos val="b"/>
      <c:layout>
        <c:manualLayout>
          <c:xMode val="edge"/>
          <c:yMode val="edge"/>
          <c:x val="0.33010420123380502"/>
          <c:y val="0.92975271736071397"/>
          <c:w val="0.63965778180542399"/>
          <c:h val="5.5457604669966999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Core Team</a:t>
            </a:r>
            <a:r>
              <a:rPr lang="en-US" sz="1800" baseline="0" dirty="0">
                <a:solidFill>
                  <a:srgbClr val="09213B"/>
                </a:solidFill>
              </a:rPr>
              <a:t> Member Survey Responses: </a:t>
            </a:r>
          </a:p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baseline="0" dirty="0">
                <a:solidFill>
                  <a:srgbClr val="09213B"/>
                </a:solidFill>
              </a:rPr>
              <a:t>Degree to Which CBO Business Capacities Were Built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841494285981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986545091241998"/>
          <c:y val="0.13608502861472699"/>
          <c:w val="0.65315250440876205"/>
          <c:h val="0.7854000258528229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74-4299-BEAA-ABB22526B8A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F9-4CCE-9344-C525DBF9D0B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F9-4CCE-9344-C525DBF9D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l. Evaluate programs/services   _x000d_from multiple points of view   </c:v>
                </c:pt>
                <c:pt idx="1">
                  <c:v>k. Use data to make decisions   _x000d_about programs/services   </c:v>
                </c:pt>
                <c:pt idx="2">
                  <c:v>j. Build trust in the competence   _x000d_of your org. to deliver   </c:v>
                </c:pt>
                <c:pt idx="3">
                  <c:v>i. Present data on you   _x000d_programs/services   </c:v>
                </c:pt>
                <c:pt idx="4">
                  <c:v>h. Build demand for   _x000d_programs/services   </c:v>
                </c:pt>
                <c:pt idx="5">
                  <c:v>g. Analyze data on   _x000d_programs/services   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0.105</c:v>
                </c:pt>
                <c:pt idx="1">
                  <c:v>0</c:v>
                </c:pt>
                <c:pt idx="2">
                  <c:v>5.2999999999999999E-2</c:v>
                </c:pt>
                <c:pt idx="3">
                  <c:v>0</c:v>
                </c:pt>
                <c:pt idx="4">
                  <c:v>5.2999999999999999E-2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2"/>
              <c:layout>
                <c:manualLayout>
                  <c:x val="-5.8623359153223001E-17"/>
                  <c:y val="-6.1623658205495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7E-4C9C-880D-002D1D8E9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l. Evaluate programs/services   _x000d_from multiple points of view   </c:v>
                </c:pt>
                <c:pt idx="1">
                  <c:v>k. Use data to make decisions   _x000d_about programs/services   </c:v>
                </c:pt>
                <c:pt idx="2">
                  <c:v>j. Build trust in the competence   _x000d_of your org. to deliver   </c:v>
                </c:pt>
                <c:pt idx="3">
                  <c:v>i. Present data on you   _x000d_programs/services   </c:v>
                </c:pt>
                <c:pt idx="4">
                  <c:v>h. Build demand for   _x000d_programs/services   </c:v>
                </c:pt>
                <c:pt idx="5">
                  <c:v>g. Analyze data on   _x000d_programs/services   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5.2999999999999999E-2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A Little Bit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l. Evaluate programs/services   _x000d_from multiple points of view   </c:v>
                </c:pt>
                <c:pt idx="1">
                  <c:v>k. Use data to make decisions   _x000d_about programs/services   </c:v>
                </c:pt>
                <c:pt idx="2">
                  <c:v>j. Build trust in the competence   _x000d_of your org. to deliver   </c:v>
                </c:pt>
                <c:pt idx="3">
                  <c:v>i. Present data on you   _x000d_programs/services   </c:v>
                </c:pt>
                <c:pt idx="4">
                  <c:v>h. Build demand for   _x000d_programs/services   </c:v>
                </c:pt>
                <c:pt idx="5">
                  <c:v>g. Analyze data on   _x000d_programs/services   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0.21099999999999999</c:v>
                </c:pt>
                <c:pt idx="1">
                  <c:v>0.26300000000000001</c:v>
                </c:pt>
                <c:pt idx="2">
                  <c:v>0.105</c:v>
                </c:pt>
                <c:pt idx="3">
                  <c:v>0.21099999999999999</c:v>
                </c:pt>
                <c:pt idx="4">
                  <c:v>0.158</c:v>
                </c:pt>
                <c:pt idx="5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rgbClr val="7EB606">
                <a:lumMod val="60000"/>
                <a:lumOff val="40000"/>
              </a:srgbClr>
            </a:solidFill>
            <a:effectLst/>
          </c:spPr>
          <c:invertIfNegative val="0"/>
          <c:dLbls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l. Evaluate programs/services   _x000d_from multiple points of view   </c:v>
                </c:pt>
                <c:pt idx="1">
                  <c:v>k. Use data to make decisions   _x000d_about programs/services   </c:v>
                </c:pt>
                <c:pt idx="2">
                  <c:v>j. Build trust in the competence   _x000d_of your org. to deliver   </c:v>
                </c:pt>
                <c:pt idx="3">
                  <c:v>i. Present data on you   _x000d_programs/services   </c:v>
                </c:pt>
                <c:pt idx="4">
                  <c:v>h. Build demand for   _x000d_programs/services   </c:v>
                </c:pt>
                <c:pt idx="5">
                  <c:v>g. Analyze data on   _x000d_programs/services   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0.21099999999999999</c:v>
                </c:pt>
                <c:pt idx="1">
                  <c:v>0.42099999999999999</c:v>
                </c:pt>
                <c:pt idx="2">
                  <c:v>0.316</c:v>
                </c:pt>
                <c:pt idx="3">
                  <c:v>0.42099999999999999</c:v>
                </c:pt>
                <c:pt idx="4">
                  <c:v>0.57899999999999996</c:v>
                </c:pt>
                <c:pt idx="5">
                  <c:v>0.57899999999999996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A Lot</c:v>
                </c:pt>
              </c:strCache>
            </c:strRef>
          </c:tx>
          <c:spPr>
            <a:solidFill>
              <a:srgbClr val="7EB606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l. Evaluate programs/services   _x000d_from multiple points of view   </c:v>
                </c:pt>
                <c:pt idx="1">
                  <c:v>k. Use data to make decisions   _x000d_about programs/services   </c:v>
                </c:pt>
                <c:pt idx="2">
                  <c:v>j. Build trust in the competence   _x000d_of your org. to deliver   </c:v>
                </c:pt>
                <c:pt idx="3">
                  <c:v>i. Present data on you   _x000d_programs/services   </c:v>
                </c:pt>
                <c:pt idx="4">
                  <c:v>h. Build demand for   _x000d_programs/services   </c:v>
                </c:pt>
                <c:pt idx="5">
                  <c:v>g. Analyze data on   _x000d_programs/services   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0.47399999999999998</c:v>
                </c:pt>
                <c:pt idx="1">
                  <c:v>0.316</c:v>
                </c:pt>
                <c:pt idx="2">
                  <c:v>0.47399999999999998</c:v>
                </c:pt>
                <c:pt idx="3">
                  <c:v>0.36799999999999999</c:v>
                </c:pt>
                <c:pt idx="4">
                  <c:v>0.21099999999999999</c:v>
                </c:pt>
                <c:pt idx="5">
                  <c:v>0.26300000000000001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8305848"/>
        <c:axId val="-1999400968"/>
      </c:barChart>
      <c:catAx>
        <c:axId val="-1998305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99400968"/>
        <c:crosses val="autoZero"/>
        <c:auto val="1"/>
        <c:lblAlgn val="ctr"/>
        <c:lblOffset val="100"/>
        <c:noMultiLvlLbl val="0"/>
      </c:catAx>
      <c:valAx>
        <c:axId val="-19994009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8305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457317337238401"/>
          <c:y val="0.94454239533003304"/>
          <c:w val="0.64703449661550005"/>
          <c:h val="5.5457604669966999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Core Team Member </a:t>
            </a:r>
            <a:r>
              <a:rPr lang="en-US" sz="1800" baseline="0" dirty="0">
                <a:solidFill>
                  <a:srgbClr val="09213B"/>
                </a:solidFill>
              </a:rPr>
              <a:t>Survey Responses: Attitudes about Year 1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20169028643233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827187694390201"/>
          <c:y val="7.3636726586585696E-2"/>
          <c:w val="0.55602032536661306"/>
          <c:h val="0.810874131724425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3-46CD-A2BF-AF0B3DEFA96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3-46CD-A2BF-AF0B3DEFA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0.72199999999999998</c:v>
                </c:pt>
                <c:pt idx="1">
                  <c:v>0</c:v>
                </c:pt>
                <c:pt idx="2">
                  <c:v>5.2999999999999999E-2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13-46CD-A2BF-AF0B3DEFA96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13-46CD-A2BF-AF0B3DEFA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0.222</c:v>
                </c:pt>
                <c:pt idx="1">
                  <c:v>0</c:v>
                </c:pt>
                <c:pt idx="2">
                  <c:v>0</c:v>
                </c:pt>
                <c:pt idx="3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13-46CD-A2BF-AF0B3DEFA96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13-46CD-A2BF-AF0B3DEFA96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13-46CD-A2BF-AF0B3DEFA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</c:v>
                </c:pt>
                <c:pt idx="1">
                  <c:v>0.27800000000000002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13-46CD-A2BF-AF0B3DEFA96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13-46CD-A2BF-AF0B3DEFA96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13-46CD-A2BF-AF0B3DEFA96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13-46CD-A2BF-AF0B3DEFA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5.6000000000000001E-2</c:v>
                </c:pt>
                <c:pt idx="1">
                  <c:v>0.61099999999999999</c:v>
                </c:pt>
                <c:pt idx="2">
                  <c:v>0.36799999999999999</c:v>
                </c:pt>
                <c:pt idx="3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13-46CD-A2BF-AF0B3DEFA96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13-46CD-A2BF-AF0B3DEFA96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13-46CD-A2BF-AF0B3DEFA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 _x000d_from Yr 1 to my daily work    </c:v>
                </c:pt>
                <c:pt idx="2">
                  <c:v>b. Because of Year 1, my CBO is better   _x000d_prepared for partnerships with HC sector    </c:v>
                </c:pt>
                <c:pt idx="3">
                  <c:v>a. Moving forward, I can apply info/skills    _x000d_from Year 1 to my CBO's work    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</c:v>
                </c:pt>
                <c:pt idx="1">
                  <c:v>0.111</c:v>
                </c:pt>
                <c:pt idx="2">
                  <c:v>0.57899999999999996</c:v>
                </c:pt>
                <c:pt idx="3">
                  <c:v>0.61099999999999999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0303544"/>
        <c:axId val="-1977025720"/>
      </c:barChart>
      <c:catAx>
        <c:axId val="-1970303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77025720"/>
        <c:crosses val="autoZero"/>
        <c:auto val="1"/>
        <c:lblAlgn val="ctr"/>
        <c:lblOffset val="100"/>
        <c:noMultiLvlLbl val="0"/>
      </c:catAx>
      <c:valAx>
        <c:axId val="-19770257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0303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670949606527998E-2"/>
          <c:y val="0.89612355232183505"/>
          <c:w val="0.88247884337430504"/>
          <c:h val="5.9168435107738199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="1" i="1" baseline="0" dirty="0">
                <a:solidFill>
                  <a:srgbClr val="C00000"/>
                </a:solidFill>
                <a:effectLst/>
              </a:rPr>
              <a:t>For comparison purposes:</a:t>
            </a:r>
            <a:endParaRPr lang="en-US" sz="1800" dirty="0">
              <a:solidFill>
                <a:srgbClr val="C00000"/>
              </a:solidFill>
              <a:effectLst/>
            </a:endParaRPr>
          </a:p>
          <a:p>
            <a:pPr>
              <a:defRPr sz="1800"/>
            </a:pPr>
            <a:r>
              <a:rPr lang="en-US" sz="1800" b="1" i="0" baseline="0" dirty="0">
                <a:solidFill>
                  <a:srgbClr val="09213B"/>
                </a:solidFill>
                <a:effectLst/>
              </a:rPr>
              <a:t>Core Team Member Survey Responses: </a:t>
            </a:r>
          </a:p>
          <a:p>
            <a:pPr>
              <a:defRPr sz="1800"/>
            </a:pPr>
            <a:r>
              <a:rPr lang="en-US" sz="1800" b="1" i="0" baseline="0" dirty="0">
                <a:solidFill>
                  <a:srgbClr val="09213B"/>
                </a:solidFill>
                <a:effectLst/>
              </a:rPr>
              <a:t>Attitudes about </a:t>
            </a:r>
            <a:r>
              <a:rPr lang="en-US" sz="1800" b="1" i="0" baseline="0" dirty="0">
                <a:solidFill>
                  <a:srgbClr val="C00000"/>
                </a:solidFill>
                <a:effectLst/>
              </a:rPr>
              <a:t>Planning Phase</a:t>
            </a:r>
            <a:endParaRPr lang="en-US" sz="1800" dirty="0">
              <a:solidFill>
                <a:srgbClr val="C00000"/>
              </a:solidFill>
              <a:effectLst/>
            </a:endParaRPr>
          </a:p>
        </c:rich>
      </c:tx>
      <c:layout>
        <c:manualLayout>
          <c:xMode val="edge"/>
          <c:yMode val="edge"/>
          <c:x val="0.260645632425510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445724434735303"/>
          <c:y val="0.18640328556835001"/>
          <c:w val="0.50988130114410202"/>
          <c:h val="0.711147452176509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78-4512-B4AC-0BF6375124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8-4512-B4AC-0BF6375124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9D-44A1-A06A-86B07B375A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_x000d_from Planning Phase to my daily work    </c:v>
                </c:pt>
                <c:pt idx="2">
                  <c:v>b. Because of Planning Phase, my CBO is better    _x000d_prepared for partnerships with HC sector    </c:v>
                </c:pt>
                <c:pt idx="3">
                  <c:v>a. Moving forward, I can apply info/skills    _x000d_from Planning Phase to implementation work    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8-4512-B4AC-0BF63751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500" b="1">
                      <a:solidFill>
                        <a:srgbClr val="09213B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129-4BD4-A301-CE1FA5BD5DF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78-4512-B4AC-0BF6375124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8-4512-B4AC-0BF6375124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78-4512-B4AC-0BF637512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_x000d_from Planning Phase to my daily work    </c:v>
                </c:pt>
                <c:pt idx="2">
                  <c:v>b. Because of Planning Phase, my CBO is better    _x000d_prepared for partnerships with HC sector    </c:v>
                </c:pt>
                <c:pt idx="3">
                  <c:v>a. Moving forward, I can apply info/skills    _x000d_from Planning Phase to implementation work    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0.28000000000000003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78-4512-B4AC-0BF6375124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dLbl>
              <c:idx val="0"/>
              <c:layout>
                <c:manualLayout>
                  <c:x val="-1.5777979233446099E-3"/>
                  <c:y val="-7.6843919109025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78-4512-B4AC-0BF6375124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9D-44A1-A06A-86B07B375A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_x000d_from Planning Phase to my daily work    </c:v>
                </c:pt>
                <c:pt idx="2">
                  <c:v>b. Because of Planning Phase, my CBO is better    _x000d_prepared for partnerships with HC sector    </c:v>
                </c:pt>
                <c:pt idx="3">
                  <c:v>a. Moving forward, I can apply info/skills    _x000d_from Planning Phase to implementation work    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0.08</c:v>
                </c:pt>
                <c:pt idx="1">
                  <c:v>0.24</c:v>
                </c:pt>
                <c:pt idx="2">
                  <c:v>0.125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78-4512-B4AC-0BF63751244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_x000d_from Planning Phase to my daily work    </c:v>
                </c:pt>
                <c:pt idx="2">
                  <c:v>b. Because of Planning Phase, my CBO is better    _x000d_prepared for partnerships with HC sector    </c:v>
                </c:pt>
                <c:pt idx="3">
                  <c:v>a. Moving forward, I can apply info/skills    _x000d_from Planning Phase to implementation work    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0.12</c:v>
                </c:pt>
                <c:pt idx="1">
                  <c:v>0.64</c:v>
                </c:pt>
                <c:pt idx="2">
                  <c:v>0.5</c:v>
                </c:pt>
                <c:pt idx="3">
                  <c:v>0.316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78-4512-B4AC-0BF63751244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8-4512-B4AC-0BF637512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d. I have doubts about the value    _x000d_of the ABC initiative for my CBO    </c:v>
                </c:pt>
                <c:pt idx="1">
                  <c:v>c. Moving forward, I can apply info/skills    _x000d_from Planning Phase to my daily work    </c:v>
                </c:pt>
                <c:pt idx="2">
                  <c:v>b. Because of Planning Phase, my CBO is better    _x000d_prepared for partnerships with HC sector    </c:v>
                </c:pt>
                <c:pt idx="3">
                  <c:v>a. Moving forward, I can apply info/skills    _x000d_from Planning Phase to implementation work    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</c:v>
                </c:pt>
                <c:pt idx="1">
                  <c:v>0.12</c:v>
                </c:pt>
                <c:pt idx="2">
                  <c:v>0.375</c:v>
                </c:pt>
                <c:pt idx="3">
                  <c:v>0.68400000000000005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78-4512-B4AC-0BF63751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2012121240"/>
        <c:axId val="-1997884344"/>
      </c:barChart>
      <c:catAx>
        <c:axId val="-2012121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 anchor="ctr" anchorCtr="1"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97884344"/>
        <c:crosses val="autoZero"/>
        <c:auto val="1"/>
        <c:lblAlgn val="ctr"/>
        <c:lblOffset val="100"/>
        <c:noMultiLvlLbl val="0"/>
      </c:catAx>
      <c:valAx>
        <c:axId val="-19978843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012121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5146308456015405E-2"/>
          <c:y val="0.92246719932421894"/>
          <c:w val="0.80339606715853396"/>
          <c:h val="5.7195330789147902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09213B"/>
                </a:solidFill>
              </a:defRPr>
            </a:pPr>
            <a:r>
              <a:rPr lang="en-US" sz="1800" dirty="0">
                <a:solidFill>
                  <a:srgbClr val="09213B"/>
                </a:solidFill>
              </a:rPr>
              <a:t>Other CBP </a:t>
            </a:r>
            <a:r>
              <a:rPr lang="en-US" sz="1800" baseline="0" dirty="0">
                <a:solidFill>
                  <a:srgbClr val="09213B"/>
                </a:solidFill>
              </a:rPr>
              <a:t>Members’ Survey Responses: Attitudes about Year 1</a:t>
            </a:r>
            <a:endParaRPr lang="en-US" sz="1800" dirty="0">
              <a:solidFill>
                <a:srgbClr val="09213B"/>
              </a:solidFill>
            </a:endParaRPr>
          </a:p>
        </c:rich>
      </c:tx>
      <c:layout>
        <c:manualLayout>
          <c:xMode val="edge"/>
          <c:yMode val="edge"/>
          <c:x val="0.11739314439497101"/>
          <c:y val="3.276552060476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3623259709019"/>
          <c:y val="0.19874375372085601"/>
          <c:w val="0.55637674029098105"/>
          <c:h val="0.657076075134541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4E-4FCF-9EC8-8C8124B7C9CC}"/>
                </c:ext>
              </c:extLst>
            </c:dLbl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0.54600000000000004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D3C-B771-1D86768C0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4E-4FCF-9EC8-8C8124B7C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4E-4FCF-9EC8-8C8124B7C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4E-4FCF-9EC8-8C8124B7C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4E-4FCF-9EC8-8C8124B7C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0.36399999999999999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1-4D3C-B771-1D86768C0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dLbls>
            <c:spPr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9.0999999999999998E-2</c:v>
                </c:pt>
                <c:pt idx="1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1-4D3C-B771-1D86768C0D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</c:v>
                </c:pt>
                <c:pt idx="1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1-4D3C-B771-1D86768C0D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4E-4FCF-9EC8-8C8124B7C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09213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0">
                  <c:v>0</c:v>
                </c:pt>
                <c:pt idx="1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41-4D3C-B771-1D86768C0DA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7F5A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b. I have doubts about the    _x000d_value of ABC for my CBO    </c:v>
                </c:pt>
                <c:pt idx="1">
                  <c:v>a. Because of Year 1, my CBO is better    _x000d_prepared for partnerships with HC sector    </c:v>
                </c:pt>
              </c:strCache>
            </c:strRef>
          </c:cat>
          <c:val>
            <c:numRef>
              <c:f>Sheet1!$G$2:$G$3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E-4FCF-9EC8-8C8124B7C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76931688"/>
        <c:axId val="-1998584456"/>
      </c:barChart>
      <c:catAx>
        <c:axId val="-1976931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400">
                <a:solidFill>
                  <a:srgbClr val="09213B"/>
                </a:solidFill>
              </a:defRPr>
            </a:pPr>
            <a:endParaRPr lang="en-US"/>
          </a:p>
        </c:txPr>
        <c:crossAx val="-1998584456"/>
        <c:crosses val="autoZero"/>
        <c:auto val="1"/>
        <c:lblAlgn val="ctr"/>
        <c:lblOffset val="100"/>
        <c:noMultiLvlLbl val="0"/>
      </c:catAx>
      <c:valAx>
        <c:axId val="-19985844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76931688"/>
        <c:crosses val="autoZero"/>
        <c:crossBetween val="between"/>
      </c:valAx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8.9112958798152994E-2"/>
          <c:y val="0.89752262378840397"/>
          <c:w val="0.80710658009451297"/>
          <c:h val="8.1713769611823195E-2"/>
        </c:manualLayout>
      </c:layout>
      <c:overlay val="0"/>
      <c:txPr>
        <a:bodyPr/>
        <a:lstStyle/>
        <a:p>
          <a:pPr>
            <a:defRPr sz="1200">
              <a:solidFill>
                <a:srgbClr val="09213B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0.89135</cdr:x>
      <cdr:y>0.76272</cdr:y>
    </cdr:from>
    <cdr:to>
      <cdr:x>0.89151</cdr:x>
      <cdr:y>0.82216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416E9E60-0AAA-4104-8278-8C2924A917DF}"/>
            </a:ext>
          </a:extLst>
        </cdr:cNvPr>
        <cdr:cNvCxnSpPr/>
      </cdr:nvCxnSpPr>
      <cdr:spPr>
        <a:xfrm xmlns:a="http://schemas.openxmlformats.org/drawingml/2006/main">
          <a:off x="7174656" y="3529523"/>
          <a:ext cx="1288" cy="2750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2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0.45933</cdr:x>
      <cdr:y>0.44604</cdr:y>
    </cdr:from>
    <cdr:to>
      <cdr:x>0.45933</cdr:x>
      <cdr:y>0.62139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3BC58B9-8CAD-4BAF-A2BC-B787871A739C}"/>
            </a:ext>
          </a:extLst>
        </cdr:cNvPr>
        <cdr:cNvCxnSpPr/>
      </cdr:nvCxnSpPr>
      <cdr:spPr>
        <a:xfrm xmlns:a="http://schemas.openxmlformats.org/drawingml/2006/main">
          <a:off x="3581959" y="1269207"/>
          <a:ext cx="0" cy="49895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2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329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55CCD92F-BB39-414B-854B-8DFBC2332DF0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329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A61000A4-482F-0741-8DE7-A73F97F8E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41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329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7C647409-4197-6D4C-B512-30DE3E24D088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4" y="4423967"/>
            <a:ext cx="5619747" cy="4190206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329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7F1681F6-88ED-D942-84E5-2F7F790B26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58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>
              <a:solidFill>
                <a:srgbClr val="0921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81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287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95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613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065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681F6-88ED-D942-84E5-2F7F790B26C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6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2308-06E6-5141-BFF9-68579627532D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B27-33A9-8340-8DDB-0CA2431A6A64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CFD-CA52-A343-A5BD-DC30444EC812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CBB-1A90-4B4F-81E2-91956E212F21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FB66-7BEF-0846-821D-D51178039E57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364A-DFF3-EE43-B4B3-34B4A4A434E4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296C-2C20-854D-86D1-2C3128243E57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A66A-4404-E34F-BFC8-EEA1441BA091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9DFC-A813-CB45-A991-ACFE3CA361B9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40-5FDD-9A41-BC6D-6926C096C472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C8E9-16A6-FA4A-95C6-ABA0F6D5359F}" type="datetime1">
              <a:rPr lang="en-US" smtClean="0"/>
              <a:t>5/9/2018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D9E75A-0A2D-484E-B32A-4ABF47E89C6C}" type="datetime1">
              <a:rPr lang="en-US" smtClean="0"/>
              <a:t>5/9/2018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682330" cy="1536162"/>
          </a:xfrm>
        </p:spPr>
        <p:txBody>
          <a:bodyPr/>
          <a:lstStyle/>
          <a:p>
            <a:r>
              <a:rPr lang="en-US" sz="3100" dirty="0">
                <a:solidFill>
                  <a:srgbClr val="09213B"/>
                </a:solidFill>
              </a:rPr>
              <a:t>MCF Accelerating Business Capacity Initiative: </a:t>
            </a:r>
            <a:br>
              <a:rPr lang="en-US" sz="3100" dirty="0">
                <a:solidFill>
                  <a:srgbClr val="09213B"/>
                </a:solidFill>
              </a:rPr>
            </a:br>
            <a:r>
              <a:rPr lang="en-US" sz="3100" dirty="0">
                <a:solidFill>
                  <a:srgbClr val="09213B"/>
                </a:solidFill>
              </a:rPr>
              <a:t>Implementation Phase Year 1 </a:t>
            </a:r>
            <a:br>
              <a:rPr lang="en-US" sz="3100" dirty="0">
                <a:solidFill>
                  <a:srgbClr val="09213B"/>
                </a:solidFill>
              </a:rPr>
            </a:br>
            <a:r>
              <a:rPr lang="en-US" sz="3100" dirty="0">
                <a:solidFill>
                  <a:srgbClr val="09213B"/>
                </a:solidFill>
              </a:rPr>
              <a:t>Evaluation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604" y="4386788"/>
            <a:ext cx="5008542" cy="148744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9213B"/>
                </a:solidFill>
              </a:rPr>
              <a:t>Julie Solomon, PhD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9213B"/>
                </a:solidFill>
              </a:rPr>
              <a:t>Kristin Bard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9213B"/>
                </a:solidFill>
              </a:rPr>
              <a:t>J. Solomon Consulting, LLC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9213B"/>
                </a:solidFill>
              </a:rPr>
              <a:t>April 18, 2018</a:t>
            </a:r>
          </a:p>
        </p:txBody>
      </p:sp>
    </p:spTree>
    <p:extLst>
      <p:ext uri="{BB962C8B-B14F-4D97-AF65-F5344CB8AC3E}">
        <p14:creationId xmlns:p14="http://schemas.microsoft.com/office/powerpoint/2010/main" val="96529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00" y="264324"/>
            <a:ext cx="7620000" cy="1259212"/>
          </a:xfrm>
        </p:spPr>
        <p:txBody>
          <a:bodyPr/>
          <a:lstStyle/>
          <a:p>
            <a:r>
              <a:rPr lang="en-US" sz="3600" dirty="0"/>
              <a:t>Findings – Q2. Major limitations of 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0" y="1607013"/>
            <a:ext cx="5552808" cy="206890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300" b="1" dirty="0">
                <a:solidFill>
                  <a:srgbClr val="09213B"/>
                </a:solidFill>
              </a:rPr>
              <a:t>CBO perspectives</a:t>
            </a:r>
          </a:p>
          <a:p>
            <a:pPr marL="339725" indent="-339725">
              <a:lnSpc>
                <a:spcPct val="110000"/>
              </a:lnSpc>
              <a:spcBef>
                <a:spcPts val="1400"/>
              </a:spcBef>
            </a:pPr>
            <a:r>
              <a:rPr lang="en-US" sz="2100" dirty="0">
                <a:solidFill>
                  <a:srgbClr val="09213B"/>
                </a:solidFill>
              </a:rPr>
              <a:t>Continuing tensions over role TA role </a:t>
            </a:r>
            <a:r>
              <a:rPr lang="en-US" sz="2100" i="1" dirty="0">
                <a:solidFill>
                  <a:srgbClr val="09213B"/>
                </a:solidFill>
              </a:rPr>
              <a:t>(for some CBOs) </a:t>
            </a:r>
          </a:p>
          <a:p>
            <a:pPr marL="681038" lvl="1" indent="-341313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800" dirty="0">
                <a:solidFill>
                  <a:srgbClr val="09213B"/>
                </a:solidFill>
              </a:rPr>
              <a:t>Capacity-building vs. technical consulting services</a:t>
            </a:r>
          </a:p>
          <a:p>
            <a:pPr marL="681038" lvl="1" indent="-341313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800" dirty="0">
                <a:solidFill>
                  <a:srgbClr val="09213B"/>
                </a:solidFill>
              </a:rPr>
              <a:t>Interest in more specific, actionable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987331" y="1213404"/>
            <a:ext cx="2089869" cy="2290725"/>
          </a:xfrm>
          <a:prstGeom prst="wedgeRoundRectCallout">
            <a:avLst>
              <a:gd name="adj1" fmla="val -64144"/>
              <a:gd name="adj2" fmla="val 40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50" dirty="0">
                <a:solidFill>
                  <a:srgbClr val="09213B"/>
                </a:solidFill>
              </a:rPr>
              <a:t>“Other [organizations] don’t hire consultants to teach them to do every little step of how to do the work, they just hire consultants to do the work.</a:t>
            </a:r>
            <a:r>
              <a:rPr lang="en-US" sz="1450" dirty="0">
                <a:solidFill>
                  <a:srgbClr val="09213B"/>
                </a:solidFill>
                <a:ea typeface="Calibri"/>
                <a:cs typeface="Calibri"/>
              </a:rPr>
              <a:t>” 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–Large-group discussion</a:t>
            </a:r>
            <a:endParaRPr lang="en-US" sz="1300" dirty="0">
              <a:solidFill>
                <a:srgbClr val="09213B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4799" y="3619214"/>
            <a:ext cx="7996363" cy="313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>
              <a:spcBef>
                <a:spcPts val="1400"/>
              </a:spcBef>
            </a:pPr>
            <a:r>
              <a:rPr lang="en-US" sz="2100" dirty="0">
                <a:solidFill>
                  <a:srgbClr val="09213B"/>
                </a:solidFill>
              </a:rPr>
              <a:t>Desire for more technical details and practical application of tools </a:t>
            </a:r>
          </a:p>
          <a:p>
            <a:pPr marL="681038" lvl="1" indent="-341313">
              <a:spcBef>
                <a:spcPts val="600"/>
              </a:spcBef>
              <a:buFont typeface="Lucida Grande"/>
              <a:buChar char="-"/>
            </a:pPr>
            <a:r>
              <a:rPr lang="en-US" sz="1800" i="1" dirty="0">
                <a:solidFill>
                  <a:srgbClr val="09213B"/>
                </a:solidFill>
              </a:rPr>
              <a:t>Note: Several reported getting more of this toward end of Year 1.</a:t>
            </a:r>
          </a:p>
          <a:p>
            <a:pPr marL="339725" indent="-339725">
              <a:spcBef>
                <a:spcPts val="1400"/>
              </a:spcBef>
            </a:pPr>
            <a:r>
              <a:rPr lang="en-US" sz="2100" dirty="0">
                <a:solidFill>
                  <a:srgbClr val="09213B"/>
                </a:solidFill>
              </a:rPr>
              <a:t>Desire for more information on the local market and models/practices that are locally relevant</a:t>
            </a:r>
          </a:p>
          <a:p>
            <a:pPr marL="681038" lvl="1" indent="-341313">
              <a:spcBef>
                <a:spcPts val="600"/>
              </a:spcBef>
              <a:buFont typeface="Lucida Grande"/>
              <a:buChar char="-"/>
            </a:pPr>
            <a:r>
              <a:rPr lang="en-US" sz="1800" dirty="0">
                <a:solidFill>
                  <a:srgbClr val="09213B"/>
                </a:solidFill>
              </a:rPr>
              <a:t>Bring in more experts, HC sector representatives, and grantmakers from elsewhere in CA </a:t>
            </a:r>
          </a:p>
          <a:p>
            <a:pPr marL="385445" indent="-342900">
              <a:spcBef>
                <a:spcPts val="1400"/>
              </a:spcBef>
            </a:pPr>
            <a:r>
              <a:rPr lang="en-US" sz="2100" dirty="0">
                <a:solidFill>
                  <a:srgbClr val="09213B"/>
                </a:solidFill>
              </a:rPr>
              <a:t>Some continuing confusion around tools (organizational assessment tool, capacity-building plan, business plan) and grant use</a:t>
            </a:r>
          </a:p>
        </p:txBody>
      </p:sp>
    </p:spTree>
    <p:extLst>
      <p:ext uri="{BB962C8B-B14F-4D97-AF65-F5344CB8AC3E}">
        <p14:creationId xmlns:p14="http://schemas.microsoft.com/office/powerpoint/2010/main" val="185741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13324"/>
            <a:ext cx="7620000" cy="1259212"/>
          </a:xfrm>
        </p:spPr>
        <p:txBody>
          <a:bodyPr/>
          <a:lstStyle/>
          <a:p>
            <a:r>
              <a:rPr lang="en-US" sz="3600" dirty="0"/>
              <a:t>Findings – Q2. Major limitations of </a:t>
            </a:r>
            <a:r>
              <a:rPr lang="en-US" sz="3600" dirty="0">
                <a:solidFill>
                  <a:srgbClr val="09213B"/>
                </a:solidFill>
              </a:rPr>
              <a:t>Implementation</a:t>
            </a:r>
            <a:r>
              <a:rPr lang="en-US" sz="3600" dirty="0"/>
              <a:t> Year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407625"/>
            <a:ext cx="77680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n=18 core team members.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807983"/>
              </p:ext>
            </p:extLst>
          </p:nvPr>
        </p:nvGraphicFramePr>
        <p:xfrm>
          <a:off x="349989" y="1892191"/>
          <a:ext cx="7792805" cy="200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794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36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Q2. Major limitations of 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735"/>
            <a:ext cx="7265093" cy="485361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2000"/>
              </a:spcBef>
              <a:buNone/>
            </a:pPr>
            <a:r>
              <a:rPr lang="en-US" sz="2400" b="1" dirty="0">
                <a:solidFill>
                  <a:srgbClr val="09213B"/>
                </a:solidFill>
              </a:rPr>
              <a:t>MCF/CC perspectives</a:t>
            </a:r>
          </a:p>
          <a:p>
            <a:pPr marL="339725" indent="-339725">
              <a:lnSpc>
                <a:spcPct val="110000"/>
              </a:lnSpc>
              <a:spcBef>
                <a:spcPts val="1200"/>
              </a:spcBef>
            </a:pPr>
            <a:r>
              <a:rPr lang="en-US" sz="2100" dirty="0">
                <a:solidFill>
                  <a:srgbClr val="09213B"/>
                </a:solidFill>
              </a:rPr>
              <a:t>Challenges of balancing flexibility vs. structure, building capacity vs. providing technical consultation</a:t>
            </a:r>
          </a:p>
          <a:p>
            <a:pPr marL="339725" indent="-339725">
              <a:lnSpc>
                <a:spcPct val="110000"/>
              </a:lnSpc>
              <a:spcBef>
                <a:spcPts val="1200"/>
              </a:spcBef>
            </a:pPr>
            <a:r>
              <a:rPr lang="en-US" sz="2100" dirty="0">
                <a:solidFill>
                  <a:srgbClr val="09213B"/>
                </a:solidFill>
              </a:rPr>
              <a:t>CBOs need to further consider:</a:t>
            </a:r>
          </a:p>
          <a:p>
            <a:pPr marL="682625" lvl="1" indent="-342900">
              <a:lnSpc>
                <a:spcPct val="110000"/>
              </a:lnSpc>
              <a:spcBef>
                <a:spcPts val="12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Threats in local market from entities other than CBOs</a:t>
            </a:r>
          </a:p>
          <a:p>
            <a:pPr marL="682625" lvl="1" indent="-342900">
              <a:lnSpc>
                <a:spcPct val="110000"/>
              </a:lnSpc>
              <a:spcBef>
                <a:spcPts val="12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Multiple ambitious strategies within the CBO: can they be integrated?</a:t>
            </a:r>
          </a:p>
          <a:p>
            <a:pPr marL="682625" lvl="1" indent="-342900">
              <a:lnSpc>
                <a:spcPct val="110000"/>
              </a:lnSpc>
              <a:spcBef>
                <a:spcPts val="1200"/>
              </a:spcBef>
              <a:buFont typeface="Lucida Grande"/>
              <a:buChar char="-"/>
            </a:pPr>
            <a:r>
              <a:rPr lang="en-US" sz="1800" dirty="0">
                <a:solidFill>
                  <a:srgbClr val="09213B"/>
                </a:solidFill>
              </a:rPr>
              <a:t>Refining value propositions and engaging in greater preparation to make effective pitches to HC sector</a:t>
            </a:r>
            <a:endParaRPr lang="en-US" sz="1900" dirty="0">
              <a:solidFill>
                <a:srgbClr val="09213B"/>
              </a:solidFill>
            </a:endParaRPr>
          </a:p>
          <a:p>
            <a:pPr marL="339725" indent="-339725">
              <a:lnSpc>
                <a:spcPct val="110000"/>
              </a:lnSpc>
              <a:spcBef>
                <a:spcPts val="1200"/>
              </a:spcBef>
            </a:pPr>
            <a:r>
              <a:rPr lang="en-US" sz="2100" dirty="0">
                <a:solidFill>
                  <a:srgbClr val="09213B"/>
                </a:solidFill>
              </a:rPr>
              <a:t>Need for more focus on organizational culture and leadership in Year 2</a:t>
            </a:r>
            <a:endParaRPr lang="en-US" dirty="0">
              <a:solidFill>
                <a:srgbClr val="0921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0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944"/>
            <a:ext cx="7620000" cy="1596216"/>
          </a:xfrm>
        </p:spPr>
        <p:txBody>
          <a:bodyPr/>
          <a:lstStyle/>
          <a:p>
            <a:r>
              <a:rPr lang="en-US" sz="3000" dirty="0">
                <a:solidFill>
                  <a:srgbClr val="09213B"/>
                </a:solidFill>
              </a:rPr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4544"/>
            <a:ext cx="6720791" cy="60102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Convenings: agreement across CBOs/MCF/CC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20333" y="3322685"/>
            <a:ext cx="2339343" cy="2449489"/>
          </a:xfrm>
          <a:prstGeom prst="wedgeRoundRectCallout">
            <a:avLst>
              <a:gd name="adj1" fmla="val -66266"/>
              <a:gd name="adj2" fmla="val 883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9213B"/>
                </a:solidFill>
              </a:rPr>
              <a:t>“That [pitch activity] was the best thing we’ve done!... We really refined and changed what we did [for a later real pitch to a HC sector entity].</a:t>
            </a:r>
            <a:r>
              <a:rPr lang="en-US" sz="1600" dirty="0">
                <a:solidFill>
                  <a:srgbClr val="09213B"/>
                </a:solidFill>
                <a:ea typeface="Calibri"/>
                <a:cs typeface="Calibri"/>
              </a:rPr>
              <a:t>” 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09213B"/>
                </a:solidFill>
                <a:ea typeface="Calibri"/>
                <a:cs typeface="Calibri"/>
              </a:rPr>
              <a:t>–Large-group discussion</a:t>
            </a:r>
            <a:endParaRPr lang="en-US" sz="1400" dirty="0">
              <a:solidFill>
                <a:srgbClr val="09213B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598446"/>
            <a:ext cx="4827071" cy="344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Overall, well planned and well-run </a:t>
            </a:r>
          </a:p>
          <a:p>
            <a:pPr indent="-342900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Some particularly helpful aspects included:</a:t>
            </a:r>
          </a:p>
          <a:p>
            <a:pPr marL="681038" lvl="1" indent="-341313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Design thinking</a:t>
            </a:r>
          </a:p>
          <a:p>
            <a:pPr marL="681038" lvl="1" indent="-341313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Opportunity to make trial pitch to HC representatives and get feedback</a:t>
            </a:r>
          </a:p>
          <a:p>
            <a:pPr marL="681038" lvl="1" indent="-341313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Input from CA experts</a:t>
            </a:r>
          </a:p>
        </p:txBody>
      </p:sp>
    </p:spTree>
    <p:extLst>
      <p:ext uri="{BB962C8B-B14F-4D97-AF65-F5344CB8AC3E}">
        <p14:creationId xmlns:p14="http://schemas.microsoft.com/office/powerpoint/2010/main" val="2628062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944"/>
            <a:ext cx="7620000" cy="1596216"/>
          </a:xfrm>
        </p:spPr>
        <p:txBody>
          <a:bodyPr/>
          <a:lstStyle/>
          <a:p>
            <a:r>
              <a:rPr lang="en-US" sz="3000" dirty="0">
                <a:solidFill>
                  <a:srgbClr val="09213B"/>
                </a:solidFill>
              </a:rPr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563"/>
            <a:ext cx="6471318" cy="43492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Convenings: additional CBO perspectives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Many tools presented; some found this helpful while others were overwhelmed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CBOs wanted to dive in deeper: </a:t>
            </a:r>
          </a:p>
          <a:p>
            <a:pPr marL="685800" lvl="1" indent="-342900">
              <a:lnSpc>
                <a:spcPct val="110000"/>
              </a:lnSpc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More technical details on processes </a:t>
            </a:r>
          </a:p>
          <a:p>
            <a:pPr marL="685800" lvl="1" indent="-342900">
              <a:lnSpc>
                <a:spcPct val="110000"/>
              </a:lnSpc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More information on how to use particular tools</a:t>
            </a:r>
          </a:p>
          <a:p>
            <a:pPr marL="685800" lvl="1" indent="-342900">
              <a:lnSpc>
                <a:spcPct val="110000"/>
              </a:lnSpc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More local/CA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4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944"/>
            <a:ext cx="7620000" cy="1596216"/>
          </a:xfrm>
        </p:spPr>
        <p:txBody>
          <a:bodyPr/>
          <a:lstStyle/>
          <a:p>
            <a:r>
              <a:rPr lang="en-US" sz="3000" dirty="0">
                <a:solidFill>
                  <a:srgbClr val="09213B"/>
                </a:solidFill>
              </a:rPr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563"/>
            <a:ext cx="7620000" cy="43492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20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Convenings: additional MCF perspectives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Having open time at lunch, at least on one day, encourage dialogue across agencies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Beneficial to have some convenings be 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61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164"/>
            <a:ext cx="7620000" cy="1486149"/>
          </a:xfrm>
        </p:spPr>
        <p:txBody>
          <a:bodyPr/>
          <a:lstStyle/>
          <a:p>
            <a:r>
              <a:rPr lang="en-US" sz="2800" dirty="0">
                <a:solidFill>
                  <a:srgbClr val="09213B"/>
                </a:solidFill>
              </a:rPr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322"/>
            <a:ext cx="7911452" cy="50804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400" b="1" dirty="0">
                <a:solidFill>
                  <a:srgbClr val="09213B"/>
                </a:solidFill>
              </a:rPr>
              <a:t>Tools: CBO perspectives</a:t>
            </a:r>
          </a:p>
          <a:p>
            <a:pPr indent="-342900">
              <a:lnSpc>
                <a:spcPct val="110000"/>
              </a:lnSpc>
              <a:spcBef>
                <a:spcPts val="1400"/>
              </a:spcBef>
            </a:pPr>
            <a:r>
              <a:rPr lang="en-US" sz="2100" dirty="0">
                <a:solidFill>
                  <a:srgbClr val="09213B"/>
                </a:solidFill>
              </a:rPr>
              <a:t>Year 1 organizational self-assessment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Some found it helpful: recognized changes since Planning Phase 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No so helpful to others</a:t>
            </a:r>
          </a:p>
          <a:p>
            <a:pPr marL="1046163" lvl="2" indent="-365125">
              <a:lnSpc>
                <a:spcPct val="110000"/>
              </a:lnSpc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charset="2"/>
              <a:buChar char="§"/>
            </a:pPr>
            <a:r>
              <a:rPr lang="en-US" sz="1700" dirty="0">
                <a:solidFill>
                  <a:srgbClr val="09213B"/>
                </a:solidFill>
              </a:rPr>
              <a:t>Felt redundant</a:t>
            </a:r>
          </a:p>
          <a:p>
            <a:pPr marL="1046163" lvl="2" indent="-365125">
              <a:lnSpc>
                <a:spcPct val="110000"/>
              </a:lnSpc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charset="2"/>
              <a:buChar char="§"/>
            </a:pPr>
            <a:r>
              <a:rPr lang="en-US" sz="1700" dirty="0">
                <a:solidFill>
                  <a:srgbClr val="09213B"/>
                </a:solidFill>
              </a:rPr>
              <a:t>Didn’t get feedback they felt they could act on</a:t>
            </a:r>
          </a:p>
          <a:p>
            <a:pPr indent="-342900">
              <a:lnSpc>
                <a:spcPct val="11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100" dirty="0">
                <a:solidFill>
                  <a:srgbClr val="09213B"/>
                </a:solidFill>
              </a:rPr>
              <a:t>Capacity-building plan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Done too early for some (did not yet know organizational direction)</a:t>
            </a:r>
          </a:p>
          <a:p>
            <a:pPr indent="-342900">
              <a:lnSpc>
                <a:spcPct val="11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100" dirty="0">
                <a:solidFill>
                  <a:srgbClr val="09213B"/>
                </a:solidFill>
              </a:rPr>
              <a:t>Business plan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Instructions not sufficiently detailed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Initially told for internal audience but assessed by external audience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Scoring criteria should have been provided up 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42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524"/>
            <a:ext cx="7620000" cy="1596216"/>
          </a:xfrm>
        </p:spPr>
        <p:txBody>
          <a:bodyPr/>
          <a:lstStyle/>
          <a:p>
            <a:r>
              <a:rPr lang="en-US" sz="3000" dirty="0">
                <a:solidFill>
                  <a:srgbClr val="09213B"/>
                </a:solidFill>
              </a:rPr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423"/>
            <a:ext cx="4804391" cy="48309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500" b="1" dirty="0">
                <a:solidFill>
                  <a:srgbClr val="09213B"/>
                </a:solidFill>
              </a:rPr>
              <a:t>TA: CBO perspectives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9213B"/>
                </a:solidFill>
              </a:rPr>
              <a:t>Some found it very helpful</a:t>
            </a:r>
          </a:p>
          <a:p>
            <a:pPr marL="681038" lvl="1" indent="-327025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Promoted integration of learning</a:t>
            </a:r>
          </a:p>
          <a:p>
            <a:pPr marL="681038" lvl="1" indent="-327025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Helped prepare for a pitch</a:t>
            </a:r>
          </a:p>
          <a:p>
            <a:pPr marL="681038" lvl="1" indent="-327025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Facilitated useful connections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9213B"/>
                </a:solidFill>
              </a:rPr>
              <a:t>Some felt it could have been more helpful, given CC’s expertise</a:t>
            </a:r>
          </a:p>
          <a:p>
            <a:pPr marL="681038" lvl="1" indent="-327025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Wanted more technical input/insights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  <a:buFont typeface="Arial"/>
              <a:buChar char="•"/>
            </a:pPr>
            <a:r>
              <a:rPr lang="en-US" dirty="0">
                <a:solidFill>
                  <a:srgbClr val="09213B"/>
                </a:solidFill>
              </a:rPr>
              <a:t>Some still trying to figure out best way to use TA (but getting there)</a:t>
            </a:r>
          </a:p>
          <a:p>
            <a:pPr marL="681038" lvl="1" indent="-327025">
              <a:lnSpc>
                <a:spcPct val="110000"/>
              </a:lnSpc>
              <a:spcBef>
                <a:spcPts val="600"/>
              </a:spcBef>
              <a:buFont typeface="Lucida Grande"/>
              <a:buChar char="-"/>
            </a:pPr>
            <a:r>
              <a:rPr lang="en-US" sz="1900" dirty="0">
                <a:solidFill>
                  <a:srgbClr val="09213B"/>
                </a:solidFill>
              </a:rPr>
              <a:t>Emerging recognition among some: can use TA calls to address tool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567762" y="1493579"/>
            <a:ext cx="2509438" cy="2407469"/>
          </a:xfrm>
          <a:prstGeom prst="wedgeRoundRectCallout">
            <a:avLst>
              <a:gd name="adj1" fmla="val -68234"/>
              <a:gd name="adj2" fmla="val 851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9213B"/>
                </a:solidFill>
              </a:rPr>
              <a:t>“Working with CC has been a </a:t>
            </a:r>
            <a:r>
              <a:rPr lang="en-US" sz="1400" dirty="0">
                <a:solidFill>
                  <a:schemeClr val="tx2"/>
                </a:solidFill>
              </a:rPr>
              <a:t>great experience for our organization. They have assisted our team integrate learning throughout the organization and build the ABC initiative into our broader strategic plan.”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–Core team member, online survey</a:t>
            </a:r>
            <a:endParaRPr lang="en-US" sz="1300" dirty="0">
              <a:solidFill>
                <a:srgbClr val="09213B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567762" y="4105166"/>
            <a:ext cx="2509438" cy="2381447"/>
          </a:xfrm>
          <a:prstGeom prst="wedgeRoundRectCallout">
            <a:avLst>
              <a:gd name="adj1" fmla="val -68234"/>
              <a:gd name="adj2" fmla="val -1815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9213B"/>
                </a:solidFill>
              </a:rPr>
              <a:t>“I don't feel [my CBO] received actionable information to apply in the course of our business planning, or development of new programs and services directed to healthcare organizations.”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–Core team member, online survey</a:t>
            </a:r>
            <a:endParaRPr lang="en-US" sz="1300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28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64"/>
            <a:ext cx="7620000" cy="1596216"/>
          </a:xfrm>
        </p:spPr>
        <p:txBody>
          <a:bodyPr/>
          <a:lstStyle/>
          <a:p>
            <a:r>
              <a:rPr lang="en-US" sz="3100" dirty="0"/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3197"/>
            <a:ext cx="7469205" cy="449073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TA: CBO perspectives </a:t>
            </a:r>
            <a:r>
              <a:rPr lang="en-US" sz="2600" b="1" i="1" dirty="0">
                <a:solidFill>
                  <a:srgbClr val="09213B"/>
                </a:solidFill>
              </a:rPr>
              <a:t>(continued)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CC and MCF are responsive to questions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One organization was initially reluctant to ask certain questions out of fear of damaging the relationship; but acknowledged, in hindsight, that perhaps they should have spoken up.</a:t>
            </a:r>
          </a:p>
          <a:p>
            <a:pPr marL="681038" lvl="1" indent="-327025">
              <a:lnSpc>
                <a:spcPct val="110000"/>
              </a:lnSpc>
              <a:spcBef>
                <a:spcPts val="800"/>
              </a:spcBef>
              <a:buFont typeface="Lucida Grande"/>
              <a:buChar char="-"/>
            </a:pPr>
            <a:endParaRPr lang="en-US" dirty="0">
              <a:solidFill>
                <a:srgbClr val="0921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44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284"/>
            <a:ext cx="7620000" cy="1596216"/>
          </a:xfrm>
        </p:spPr>
        <p:txBody>
          <a:bodyPr/>
          <a:lstStyle/>
          <a:p>
            <a:r>
              <a:rPr lang="en-US" sz="3100" dirty="0">
                <a:solidFill>
                  <a:srgbClr val="09213B"/>
                </a:solidFill>
              </a:rPr>
              <a:t>Findings – Q3. Adequacy of Year 1 components to support business capacity development &amp; project implementation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33958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n=18 core team members. Percentages in each bar may not add up to exactly 100% due to rounding.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13428968"/>
              </p:ext>
            </p:extLst>
          </p:nvPr>
        </p:nvGraphicFramePr>
        <p:xfrm>
          <a:off x="349989" y="1935839"/>
          <a:ext cx="7792806" cy="430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911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78" y="53627"/>
            <a:ext cx="7930126" cy="441673"/>
          </a:xfrm>
        </p:spPr>
        <p:txBody>
          <a:bodyPr/>
          <a:lstStyle/>
          <a:p>
            <a:r>
              <a:rPr lang="en-US" sz="3000" dirty="0">
                <a:solidFill>
                  <a:srgbClr val="09213B"/>
                </a:solidFill>
              </a:rPr>
              <a:t>Evaluation questions &amp; methodologies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68160"/>
              </p:ext>
            </p:extLst>
          </p:nvPr>
        </p:nvGraphicFramePr>
        <p:xfrm>
          <a:off x="215901" y="618460"/>
          <a:ext cx="8136248" cy="557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625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CBO large-group</a:t>
                      </a:r>
                      <a:r>
                        <a:rPr lang="en-US" sz="1300" baseline="0" dirty="0"/>
                        <a:t> discussion</a:t>
                      </a:r>
                      <a:endParaRPr lang="en-US" sz="1300" dirty="0"/>
                    </a:p>
                  </a:txBody>
                  <a:tcP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CBO team phone interviews</a:t>
                      </a:r>
                    </a:p>
                  </a:txBody>
                  <a:tcP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CBO </a:t>
                      </a:r>
                    </a:p>
                    <a:p>
                      <a:pPr algn="ctr"/>
                      <a:r>
                        <a:rPr lang="en-US" sz="1300" dirty="0"/>
                        <a:t>online</a:t>
                      </a:r>
                    </a:p>
                    <a:p>
                      <a:pPr algn="ctr"/>
                      <a:r>
                        <a:rPr lang="en-US" sz="1300" dirty="0"/>
                        <a:t>surveys*</a:t>
                      </a:r>
                    </a:p>
                  </a:txBody>
                  <a:tcP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MCF</a:t>
                      </a:r>
                      <a:r>
                        <a:rPr lang="en-US" sz="1300" baseline="0" dirty="0"/>
                        <a:t> &amp; CC phone interviews</a:t>
                      </a:r>
                      <a:endParaRPr lang="en-US" sz="1300" dirty="0"/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(1) What were the major benefits of Year 1?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(2) What were the major limitations of Year</a:t>
                      </a:r>
                      <a:r>
                        <a:rPr lang="en-US" sz="1300" baseline="0" dirty="0">
                          <a:solidFill>
                            <a:srgbClr val="09213B"/>
                          </a:solidFill>
                        </a:rPr>
                        <a:t> 1</a:t>
                      </a: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?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(3)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How adequate were Year 1 components to support business capacity development and project implementation?</a:t>
                      </a:r>
                      <a:r>
                        <a:rPr lang="en-US" sz="1300" dirty="0">
                          <a:solidFill>
                            <a:srgbClr val="09213B"/>
                          </a:solidFill>
                          <a:effectLst/>
                        </a:rPr>
                        <a:t> </a:t>
                      </a:r>
                      <a:endParaRPr lang="en-US" sz="13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(4)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How, if at all, did organizational culture change?  How have cultural changes been manifested?</a:t>
                      </a: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(5) What business capacities were built in Year 1?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32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(6)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What HC partnerships were established or strengthened through the program?</a:t>
                      </a:r>
                      <a:r>
                        <a:rPr lang="en-US" sz="1300" dirty="0">
                          <a:solidFill>
                            <a:srgbClr val="09213B"/>
                          </a:solidFill>
                          <a:effectLst/>
                        </a:rPr>
                        <a:t>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(7)</a:t>
                      </a:r>
                      <a:r>
                        <a:rPr lang="en-US" sz="1300" kern="1200" baseline="0" dirty="0">
                          <a:solidFill>
                            <a:srgbClr val="09213B"/>
                          </a:solidFill>
                          <a:effectLst/>
                        </a:rPr>
                        <a:t>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For organizations that signed</a:t>
                      </a:r>
                      <a:r>
                        <a:rPr lang="en-US" sz="1300" kern="1200" baseline="0" dirty="0">
                          <a:solidFill>
                            <a:srgbClr val="09213B"/>
                          </a:solidFill>
                          <a:effectLst/>
                        </a:rPr>
                        <a:t> agreements in Year 1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: How</a:t>
                      </a:r>
                      <a:r>
                        <a:rPr lang="en-US" sz="1300" kern="1200" baseline="0" dirty="0">
                          <a:solidFill>
                            <a:srgbClr val="09213B"/>
                          </a:solidFill>
                          <a:effectLst/>
                        </a:rPr>
                        <a:t> well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 did ABC prepare them, and how might it have better prepared them?</a:t>
                      </a:r>
                      <a:r>
                        <a:rPr lang="en-US" sz="1300" dirty="0">
                          <a:solidFill>
                            <a:srgbClr val="09213B"/>
                          </a:solidFill>
                          <a:effectLst/>
                        </a:rPr>
                        <a:t>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1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(8)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How, if at all, have ABC CBOs collaborated with each other and/or with other CBOs to further HC partnerships objectives?</a:t>
                      </a:r>
                      <a:endParaRPr lang="en-US" sz="13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6459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rgbClr val="09213B"/>
                          </a:solidFill>
                        </a:rPr>
                        <a:t>(9)</a:t>
                      </a:r>
                      <a:r>
                        <a:rPr lang="en-US" sz="1300" baseline="0" dirty="0">
                          <a:solidFill>
                            <a:srgbClr val="09213B"/>
                          </a:solidFill>
                        </a:rPr>
                        <a:t> </a:t>
                      </a:r>
                      <a:r>
                        <a:rPr lang="en-US" sz="1300" kern="1200" dirty="0">
                          <a:solidFill>
                            <a:srgbClr val="09213B"/>
                          </a:solidFill>
                          <a:effectLst/>
                        </a:rPr>
                        <a:t>What organizational changes or new opportunities emerged beyond HC partnerships, and how (if at all) were they linked to ABC?**</a:t>
                      </a:r>
                      <a:endParaRPr lang="en-US" sz="1300" i="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i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9213B"/>
                          </a:solidFill>
                        </a:rPr>
                        <a:t>X</a:t>
                      </a:r>
                      <a:endParaRPr lang="en-US" sz="1300" b="1" i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i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i="1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178" y="6231362"/>
            <a:ext cx="81868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9213B"/>
                </a:solidFill>
              </a:rPr>
              <a:t>* Two versions: one for core project team members, one for additional staff written into Capacity Building Plans (CBPs).</a:t>
            </a:r>
          </a:p>
          <a:p>
            <a:r>
              <a:rPr lang="en-US" sz="1100" dirty="0">
                <a:solidFill>
                  <a:srgbClr val="09213B"/>
                </a:solidFill>
              </a:rPr>
              <a:t>** This was considered a lower priority question for Year 1.</a:t>
            </a:r>
          </a:p>
          <a:p>
            <a:r>
              <a:rPr lang="en-US" sz="1100" dirty="0">
                <a:solidFill>
                  <a:srgbClr val="09213B"/>
                </a:solidFill>
              </a:rPr>
              <a:t>Note: HC = healthcare</a:t>
            </a:r>
          </a:p>
        </p:txBody>
      </p:sp>
    </p:spTree>
    <p:extLst>
      <p:ext uri="{BB962C8B-B14F-4D97-AF65-F5344CB8AC3E}">
        <p14:creationId xmlns:p14="http://schemas.microsoft.com/office/powerpoint/2010/main" val="3690588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284"/>
            <a:ext cx="7620000" cy="1596216"/>
          </a:xfrm>
        </p:spPr>
        <p:txBody>
          <a:bodyPr/>
          <a:lstStyle/>
          <a:p>
            <a:r>
              <a:rPr lang="en-US" sz="3100" dirty="0"/>
              <a:t>Findings – Q3. Adequacy of Year 1 components to support business capacity development &amp; project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583"/>
            <a:ext cx="7620000" cy="43492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500" b="1" dirty="0"/>
              <a:t>TA: MCF/CC perspectives</a:t>
            </a:r>
          </a:p>
          <a:p>
            <a:pPr indent="-342900"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Need to reinforce the focus on capacity-building (vs. technical consultation)</a:t>
            </a:r>
          </a:p>
          <a:p>
            <a:pPr indent="-342900"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Beneficial for use of TA to be flexible</a:t>
            </a:r>
            <a:r>
              <a:rPr lang="mr-IN" dirty="0"/>
              <a:t>–</a:t>
            </a:r>
            <a:r>
              <a:rPr lang="en-US" dirty="0"/>
              <a:t> but then organizations do not always use it when they need it</a:t>
            </a:r>
          </a:p>
          <a:p>
            <a:pPr indent="-342900"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Would be helpful to have some one-on-one TA for team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97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58"/>
            <a:ext cx="7620000" cy="1143000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Q4. Whether/how organizational culture changed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00054"/>
            <a:ext cx="7429964" cy="5002788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en-US" sz="2700" b="1" dirty="0">
                <a:solidFill>
                  <a:srgbClr val="09213B"/>
                </a:solidFill>
              </a:rPr>
              <a:t>Key cultural changes reported by some CBOs</a:t>
            </a:r>
          </a:p>
          <a:p>
            <a:pPr indent="-342900">
              <a:spcBef>
                <a:spcPts val="2000"/>
              </a:spcBef>
            </a:pPr>
            <a:r>
              <a:rPr lang="en-US" sz="2500" dirty="0">
                <a:solidFill>
                  <a:srgbClr val="09213B"/>
                </a:solidFill>
              </a:rPr>
              <a:t>Believing that healthcare partnerships would benefit the CBO and its mission</a:t>
            </a:r>
          </a:p>
          <a:p>
            <a:pPr indent="-342900">
              <a:spcBef>
                <a:spcPts val="2000"/>
              </a:spcBef>
            </a:pPr>
            <a:r>
              <a:rPr lang="en-US" sz="2500" dirty="0">
                <a:solidFill>
                  <a:srgbClr val="09213B"/>
                </a:solidFill>
              </a:rPr>
              <a:t>Embracing a business orientation</a:t>
            </a:r>
          </a:p>
          <a:p>
            <a:pPr indent="-342900">
              <a:spcBef>
                <a:spcPts val="2000"/>
              </a:spcBef>
            </a:pPr>
            <a:r>
              <a:rPr lang="en-US" sz="2500" dirty="0">
                <a:solidFill>
                  <a:srgbClr val="09213B"/>
                </a:solidFill>
              </a:rPr>
              <a:t>Moving from reactive to proactive/market-driven</a:t>
            </a:r>
          </a:p>
          <a:p>
            <a:pPr indent="-342900">
              <a:spcBef>
                <a:spcPts val="2000"/>
              </a:spcBef>
            </a:pPr>
            <a:r>
              <a:rPr lang="en-US" sz="2500" dirty="0">
                <a:solidFill>
                  <a:srgbClr val="09213B"/>
                </a:solidFill>
              </a:rPr>
              <a:t>Becoming more data-driven (“culture of self-assessment”)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76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8"/>
            <a:ext cx="7620000" cy="1143000"/>
          </a:xfrm>
        </p:spPr>
        <p:txBody>
          <a:bodyPr/>
          <a:lstStyle/>
          <a:p>
            <a:r>
              <a:rPr lang="en-US" sz="3600" dirty="0"/>
              <a:t>Findings – Q4. Whether/how organizational culture changed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79" y="1717386"/>
            <a:ext cx="7503228" cy="1955006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en-US" sz="2700" b="1" dirty="0">
                <a:solidFill>
                  <a:srgbClr val="09213B"/>
                </a:solidFill>
              </a:rPr>
              <a:t>Key cultural changes reported by some CBOs </a:t>
            </a:r>
            <a:r>
              <a:rPr lang="en-US" sz="2700" b="1" i="1" dirty="0">
                <a:solidFill>
                  <a:srgbClr val="09213B"/>
                </a:solidFill>
              </a:rPr>
              <a:t>(continued)</a:t>
            </a:r>
          </a:p>
          <a:p>
            <a:pPr marL="346075" indent="-346075">
              <a:spcBef>
                <a:spcPts val="1600"/>
              </a:spcBef>
            </a:pPr>
            <a:r>
              <a:rPr lang="en-US" sz="2500" dirty="0">
                <a:solidFill>
                  <a:srgbClr val="09213B"/>
                </a:solidFill>
              </a:rPr>
              <a:t>Varying level of buy-in /commitment to pursuing HC partnerships across CBOs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787666" y="3833982"/>
            <a:ext cx="3195440" cy="2115307"/>
          </a:xfrm>
          <a:prstGeom prst="wedgeRoundRectCallout">
            <a:avLst>
              <a:gd name="adj1" fmla="val -62157"/>
              <a:gd name="adj2" fmla="val 5010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9213B"/>
                </a:solidFill>
              </a:rPr>
              <a:t>“To try to create a new business line and predict... how much revenue we’ll be generating... especially when it’s uncertain, it causes... our board to be hesitant.”</a:t>
            </a:r>
            <a:endParaRPr lang="en-US" sz="1200" dirty="0">
              <a:solidFill>
                <a:srgbClr val="09213B"/>
              </a:solidFill>
              <a:ea typeface="Calibri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–CBO small-group interview</a:t>
            </a:r>
            <a:endParaRPr lang="en-US" sz="1300" dirty="0">
              <a:solidFill>
                <a:srgbClr val="09213B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978699" y="3833982"/>
            <a:ext cx="3289535" cy="2115307"/>
          </a:xfrm>
          <a:prstGeom prst="wedgeRoundRectCallout">
            <a:avLst>
              <a:gd name="adj1" fmla="val -61343"/>
              <a:gd name="adj2" fmla="val 4902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9213B"/>
                </a:solidFill>
              </a:rPr>
              <a:t>“Even the managers that aren’t involved directly with the ABC project, everyone is very excited to see that [our CBO] is branching out into health care and doing what we can to get into that arena.”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–CBO small-group interview</a:t>
            </a:r>
            <a:endParaRPr lang="en-US" sz="1300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08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58"/>
            <a:ext cx="7620000" cy="1143000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Q4. Whether/how organizational culture changed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61388"/>
            <a:ext cx="7745067" cy="1050302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en-US" sz="2700" b="1" dirty="0">
                <a:solidFill>
                  <a:srgbClr val="09213B"/>
                </a:solidFill>
              </a:rPr>
              <a:t>How cultural changes have been manifested, per CBOs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03477" y="2826269"/>
            <a:ext cx="2931429" cy="3515772"/>
          </a:xfrm>
          <a:prstGeom prst="wedgeRoundRectCallout">
            <a:avLst>
              <a:gd name="adj1" fmla="val -62157"/>
              <a:gd name="adj2" fmla="val 5010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9213B"/>
                </a:solidFill>
              </a:rPr>
              <a:t>“I think we’re shifting to thinking more entrepreneurially.... I think historically, we’ve been more reactive... for example, an RFP comes out, then we might gear up and respond to that. So I think this shift to looking for opportunities more proactively, in a more market-driven kind of way, I think is a culture shift.”</a:t>
            </a:r>
            <a:endParaRPr lang="en-US" sz="1200" dirty="0">
              <a:solidFill>
                <a:srgbClr val="09213B"/>
              </a:solidFill>
              <a:ea typeface="Calibri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–CBO small-group interview</a:t>
            </a:r>
            <a:endParaRPr lang="en-US" sz="1300" dirty="0">
              <a:solidFill>
                <a:srgbClr val="09213B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199" y="2625385"/>
            <a:ext cx="4546279" cy="3716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683" indent="-346075">
              <a:spcBef>
                <a:spcPts val="18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Board / staff involvement </a:t>
            </a:r>
          </a:p>
          <a:p>
            <a:pPr marL="380683" indent="-346075">
              <a:spcBef>
                <a:spcPts val="18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Re-allocation of resources</a:t>
            </a:r>
          </a:p>
          <a:p>
            <a:pPr marL="380683" indent="-346075">
              <a:spcBef>
                <a:spcPts val="18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Greater internal integration</a:t>
            </a:r>
          </a:p>
          <a:p>
            <a:pPr marL="380683" indent="-346075">
              <a:spcBef>
                <a:spcPts val="18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Improvement of data collection/use</a:t>
            </a:r>
          </a:p>
          <a:p>
            <a:pPr marL="380683" indent="-346075">
              <a:spcBef>
                <a:spcPts val="18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Different approach to how obtain funding</a:t>
            </a:r>
          </a:p>
        </p:txBody>
      </p:sp>
    </p:spTree>
    <p:extLst>
      <p:ext uri="{BB962C8B-B14F-4D97-AF65-F5344CB8AC3E}">
        <p14:creationId xmlns:p14="http://schemas.microsoft.com/office/powerpoint/2010/main" val="472687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678"/>
            <a:ext cx="7620000" cy="11769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Q4. Whether/how organizational culture changed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34399"/>
            <a:ext cx="6904788" cy="4310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600"/>
              </a:spcBef>
              <a:buNone/>
            </a:pPr>
            <a:r>
              <a:rPr lang="en-US" sz="2700" b="1" dirty="0">
                <a:solidFill>
                  <a:srgbClr val="09213B"/>
                </a:solidFill>
              </a:rPr>
              <a:t>Other ways cultural changes have been manifested, per MCF</a:t>
            </a:r>
          </a:p>
          <a:p>
            <a:pPr marL="346075" indent="-346075">
              <a:spcBef>
                <a:spcPts val="20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Space improvements</a:t>
            </a:r>
          </a:p>
          <a:p>
            <a:pPr marL="346075" indent="-346075">
              <a:spcBef>
                <a:spcPts val="20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Formalization of external services via MOUs</a:t>
            </a:r>
          </a:p>
          <a:p>
            <a:pPr marL="346075" indent="-346075">
              <a:spcBef>
                <a:spcPts val="2000"/>
              </a:spcBef>
              <a:buFont typeface="Arial"/>
              <a:buChar char="•"/>
            </a:pPr>
            <a:r>
              <a:rPr lang="en-US" sz="2500" dirty="0">
                <a:solidFill>
                  <a:srgbClr val="09213B"/>
                </a:solidFill>
              </a:rPr>
              <a:t>Greater focus on performance and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944987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718"/>
            <a:ext cx="7620000" cy="1143000"/>
          </a:xfrm>
        </p:spPr>
        <p:txBody>
          <a:bodyPr/>
          <a:lstStyle/>
          <a:p>
            <a:r>
              <a:rPr lang="en-US" sz="3600" dirty="0"/>
              <a:t>Findings – Q4. Whether/how organizational culture changed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79" y="1751406"/>
            <a:ext cx="5280657" cy="3793962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Role of ABC in cultural change varied</a:t>
            </a:r>
          </a:p>
          <a:p>
            <a:pPr marL="346075" indent="-346075">
              <a:spcBef>
                <a:spcPts val="1600"/>
              </a:spcBef>
            </a:pPr>
            <a:r>
              <a:rPr lang="en-US" sz="2400" dirty="0">
                <a:solidFill>
                  <a:srgbClr val="09213B"/>
                </a:solidFill>
              </a:rPr>
              <a:t>Impetus</a:t>
            </a:r>
          </a:p>
          <a:p>
            <a:pPr marL="346075" indent="-346075">
              <a:spcBef>
                <a:spcPts val="1600"/>
              </a:spcBef>
            </a:pPr>
            <a:r>
              <a:rPr lang="en-US" sz="2400" dirty="0">
                <a:solidFill>
                  <a:srgbClr val="09213B"/>
                </a:solidFill>
              </a:rPr>
              <a:t>Support/acceleration</a:t>
            </a:r>
          </a:p>
          <a:p>
            <a:pPr marL="643255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For prior organizational decisions</a:t>
            </a:r>
          </a:p>
          <a:p>
            <a:pPr marL="643255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For changes reflecting broader changes in field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340969" y="2426810"/>
            <a:ext cx="2324626" cy="2154642"/>
          </a:xfrm>
          <a:prstGeom prst="wedgeRoundRectCallout">
            <a:avLst>
              <a:gd name="adj1" fmla="val -78233"/>
              <a:gd name="adj2" fmla="val -2416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9213B"/>
                </a:solidFill>
              </a:rPr>
              <a:t>“It’s been a wonderful umbrella that has given us the impetus and the credibility to move forward in many other areas.”</a:t>
            </a:r>
            <a:endParaRPr lang="en-US" sz="1200" dirty="0">
              <a:solidFill>
                <a:srgbClr val="09213B"/>
              </a:solidFill>
              <a:ea typeface="Calibri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–CBO small-group interview</a:t>
            </a:r>
            <a:endParaRPr lang="en-US" sz="1300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18147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Q5. Business capacities built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18" y="1304638"/>
            <a:ext cx="7367151" cy="497889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500" b="1" dirty="0">
                <a:solidFill>
                  <a:srgbClr val="09213B"/>
                </a:solidFill>
              </a:rPr>
              <a:t>General agreement</a:t>
            </a:r>
          </a:p>
          <a:p>
            <a:pPr indent="-342900">
              <a:spcBef>
                <a:spcPts val="1600"/>
              </a:spcBef>
            </a:pPr>
            <a:r>
              <a:rPr lang="en-US" sz="2500" dirty="0">
                <a:solidFill>
                  <a:srgbClr val="09213B"/>
                </a:solidFill>
              </a:rPr>
              <a:t>A wide range of business capacities were built in Year 1, some more than others</a:t>
            </a:r>
          </a:p>
          <a:p>
            <a:pPr marL="346075" indent="-346075">
              <a:spcBef>
                <a:spcPts val="1600"/>
              </a:spcBef>
            </a:pPr>
            <a:r>
              <a:rPr lang="en-US" sz="2500" dirty="0">
                <a:solidFill>
                  <a:srgbClr val="09213B"/>
                </a:solidFill>
              </a:rPr>
              <a:t>Particular advances in:</a:t>
            </a:r>
          </a:p>
          <a:p>
            <a:pPr marL="677863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300" dirty="0">
                <a:solidFill>
                  <a:srgbClr val="09213B"/>
                </a:solidFill>
              </a:rPr>
              <a:t>Building relationships with potential HC partners</a:t>
            </a:r>
          </a:p>
          <a:p>
            <a:pPr marL="677863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300" dirty="0">
                <a:solidFill>
                  <a:srgbClr val="09213B"/>
                </a:solidFill>
              </a:rPr>
              <a:t>Developing/designing a program or service package</a:t>
            </a:r>
          </a:p>
          <a:p>
            <a:pPr marL="346075" indent="-346075">
              <a:spcBef>
                <a:spcPts val="1600"/>
              </a:spcBef>
            </a:pPr>
            <a:r>
              <a:rPr lang="en-US" sz="2500" dirty="0">
                <a:solidFill>
                  <a:srgbClr val="09213B"/>
                </a:solidFill>
              </a:rPr>
              <a:t>Positive changes in data collection and analysis capacities, but various data challenges remained</a:t>
            </a:r>
          </a:p>
          <a:p>
            <a:pPr marL="690563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300" dirty="0">
                <a:solidFill>
                  <a:srgbClr val="09213B"/>
                </a:solidFill>
              </a:rPr>
              <a:t>Difficulty understanding what the HC sector wants</a:t>
            </a:r>
          </a:p>
          <a:p>
            <a:pPr marL="690563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300" dirty="0">
                <a:solidFill>
                  <a:srgbClr val="09213B"/>
                </a:solidFill>
              </a:rPr>
              <a:t>Difficulty obtaining the right data</a:t>
            </a:r>
          </a:p>
          <a:p>
            <a:pPr marL="346075" indent="-346075">
              <a:spcBef>
                <a:spcPts val="1600"/>
              </a:spcBef>
            </a:pPr>
            <a:endParaRPr lang="en-US" sz="2600" dirty="0">
              <a:solidFill>
                <a:srgbClr val="09213B"/>
              </a:solidFill>
            </a:endParaRPr>
          </a:p>
          <a:p>
            <a:pPr marL="346075" indent="-346075">
              <a:spcBef>
                <a:spcPts val="1600"/>
              </a:spcBef>
            </a:pPr>
            <a:endParaRPr lang="en-US" sz="2600" dirty="0">
              <a:solidFill>
                <a:srgbClr val="0921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32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728662"/>
          </a:xfrm>
        </p:spPr>
        <p:txBody>
          <a:bodyPr/>
          <a:lstStyle/>
          <a:p>
            <a:r>
              <a:rPr lang="en-US" sz="3600" dirty="0"/>
              <a:t>Findings – Q5. Business capacities built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9" y="633958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n=19 core team members. Percentages in each bar may not add up to exactly 100% due to rounding.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27896552"/>
              </p:ext>
            </p:extLst>
          </p:nvPr>
        </p:nvGraphicFramePr>
        <p:xfrm>
          <a:off x="349989" y="1117599"/>
          <a:ext cx="7792806" cy="5203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843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728662"/>
          </a:xfrm>
        </p:spPr>
        <p:txBody>
          <a:bodyPr/>
          <a:lstStyle/>
          <a:p>
            <a:r>
              <a:rPr lang="en-US" sz="3600" dirty="0"/>
              <a:t>Findings – Q5. Business capacities built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9" y="632824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n=19 core team members. Percentages in each bar may not add up to exactly 100% due to rounding.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8657650"/>
              </p:ext>
            </p:extLst>
          </p:nvPr>
        </p:nvGraphicFramePr>
        <p:xfrm>
          <a:off x="349989" y="1105347"/>
          <a:ext cx="7943272" cy="5152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365500" y="3949821"/>
            <a:ext cx="0" cy="279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00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40828"/>
          </a:xfrm>
        </p:spPr>
        <p:txBody>
          <a:bodyPr/>
          <a:lstStyle/>
          <a:p>
            <a:r>
              <a:rPr lang="en-US" sz="3600" dirty="0"/>
              <a:t>Findings – Q5. Business capacities built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38" y="1365846"/>
            <a:ext cx="7367151" cy="4978894"/>
          </a:xfrm>
        </p:spPr>
        <p:txBody>
          <a:bodyPr/>
          <a:lstStyle/>
          <a:p>
            <a:pPr marL="0" indent="0">
              <a:buNone/>
            </a:pPr>
            <a:r>
              <a:rPr lang="en-US" sz="2500" b="1" dirty="0"/>
              <a:t>MCF/CC perspective: areas needing additional attention</a:t>
            </a:r>
            <a:endParaRPr lang="en-US" sz="2500" dirty="0"/>
          </a:p>
          <a:p>
            <a:pPr marL="346075" indent="-346075">
              <a:spcBef>
                <a:spcPts val="1600"/>
              </a:spcBef>
            </a:pPr>
            <a:r>
              <a:rPr lang="en-US" sz="2500" dirty="0"/>
              <a:t>Building demand for programs/services</a:t>
            </a:r>
          </a:p>
          <a:p>
            <a:pPr marL="346075" indent="-346075">
              <a:spcBef>
                <a:spcPts val="1600"/>
              </a:spcBef>
            </a:pPr>
            <a:r>
              <a:rPr lang="en-US" sz="2500" dirty="0"/>
              <a:t>Communicating the value proposition (although CBOs have made progress)</a:t>
            </a:r>
          </a:p>
          <a:p>
            <a:pPr marL="346075" indent="-346075">
              <a:spcBef>
                <a:spcPts val="1600"/>
              </a:spcBef>
            </a:pPr>
            <a:r>
              <a:rPr lang="en-US" sz="2500" dirty="0"/>
              <a:t>Selling programs/services to payer/provider</a:t>
            </a:r>
          </a:p>
          <a:p>
            <a:pPr marL="346075" indent="-346075">
              <a:spcBef>
                <a:spcPts val="1600"/>
              </a:spcBef>
            </a:pPr>
            <a:r>
              <a:rPr lang="en-US" sz="2500" dirty="0"/>
              <a:t>Designing and evaluating services from multiple points of view</a:t>
            </a:r>
          </a:p>
          <a:p>
            <a:pPr marL="346075" indent="-346075">
              <a:spcBef>
                <a:spcPts val="1600"/>
              </a:spcBef>
            </a:pPr>
            <a:endParaRPr lang="en-US" sz="2600" dirty="0"/>
          </a:p>
          <a:p>
            <a:pPr marL="346075" indent="-346075">
              <a:spcBef>
                <a:spcPts val="1600"/>
              </a:spcBef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2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52" y="2855794"/>
            <a:ext cx="7310217" cy="1143000"/>
          </a:xfrm>
        </p:spPr>
        <p:txBody>
          <a:bodyPr/>
          <a:lstStyle/>
          <a:p>
            <a:r>
              <a:rPr lang="en-US" sz="3800" dirty="0">
                <a:solidFill>
                  <a:srgbClr val="09213B"/>
                </a:solidFill>
              </a:rPr>
              <a:t>Topline findings,</a:t>
            </a:r>
            <a:br>
              <a:rPr lang="en-US" sz="3800" dirty="0">
                <a:solidFill>
                  <a:srgbClr val="09213B"/>
                </a:solidFill>
              </a:rPr>
            </a:br>
            <a:r>
              <a:rPr lang="en-US" sz="3800" dirty="0">
                <a:solidFill>
                  <a:srgbClr val="09213B"/>
                </a:solidFill>
              </a:rPr>
              <a:t>by evaluation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3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678"/>
            <a:ext cx="7823200" cy="1143000"/>
          </a:xfrm>
        </p:spPr>
        <p:txBody>
          <a:bodyPr/>
          <a:lstStyle/>
          <a:p>
            <a:r>
              <a:rPr lang="en-US" sz="3600" dirty="0"/>
              <a:t>Findings – Q6. HC partnerships or relationships established or strengthened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55673"/>
            <a:ext cx="7620002" cy="589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9213B"/>
                </a:solidFill>
              </a:rPr>
              <a:t>New agreements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30993"/>
              </p:ext>
            </p:extLst>
          </p:nvPr>
        </p:nvGraphicFramePr>
        <p:xfrm>
          <a:off x="548790" y="1841452"/>
          <a:ext cx="7388956" cy="250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87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rgbClr val="09213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9213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New contracts for service signed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7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Partnership</a:t>
                      </a:r>
                      <a:r>
                        <a:rPr lang="en-US" sz="2000" baseline="0" dirty="0">
                          <a:solidFill>
                            <a:srgbClr val="09213B"/>
                          </a:solidFill>
                        </a:rPr>
                        <a:t> for pilot project formalized</a:t>
                      </a:r>
                      <a:endParaRPr lang="en-US" sz="20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Partnership</a:t>
                      </a:r>
                      <a:r>
                        <a:rPr lang="en-US" sz="2000" baseline="0" dirty="0">
                          <a:solidFill>
                            <a:srgbClr val="09213B"/>
                          </a:solidFill>
                        </a:rPr>
                        <a:t> for pilot project expected to be signed shortly</a:t>
                      </a:r>
                      <a:endParaRPr lang="en-US" sz="20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7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Potential</a:t>
                      </a:r>
                      <a:r>
                        <a:rPr lang="en-US" sz="2000" baseline="0" dirty="0">
                          <a:solidFill>
                            <a:srgbClr val="09213B"/>
                          </a:solidFill>
                        </a:rPr>
                        <a:t> contracts in pipeline</a:t>
                      </a:r>
                      <a:endParaRPr lang="en-US" sz="2000" dirty="0">
                        <a:solidFill>
                          <a:srgbClr val="09213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9213B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290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338"/>
            <a:ext cx="7823200" cy="1143000"/>
          </a:xfrm>
        </p:spPr>
        <p:txBody>
          <a:bodyPr/>
          <a:lstStyle/>
          <a:p>
            <a:r>
              <a:rPr lang="en-US" sz="3600" dirty="0"/>
              <a:t>Findings – Q6. HC partnerships or relationships established or strengthened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44332"/>
            <a:ext cx="7620002" cy="4881848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rgbClr val="09213B"/>
                </a:solidFill>
              </a:rPr>
              <a:t>Strengthened relationships</a:t>
            </a:r>
          </a:p>
          <a:p>
            <a:pPr marL="346075" indent="-346075">
              <a:spcBef>
                <a:spcPts val="1600"/>
              </a:spcBef>
            </a:pPr>
            <a:r>
              <a:rPr lang="en-US" sz="2400" dirty="0">
                <a:solidFill>
                  <a:srgbClr val="09213B"/>
                </a:solidFill>
              </a:rPr>
              <a:t>All five CBOs reported strengthened relationships with HC sector entities, due to such factors as:</a:t>
            </a:r>
          </a:p>
          <a:p>
            <a:pPr marL="643255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Proactive outreach, including holding in-person meetings</a:t>
            </a:r>
          </a:p>
          <a:p>
            <a:pPr marL="643255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Participation in community meetings/networks</a:t>
            </a:r>
          </a:p>
          <a:p>
            <a:pPr marL="643255" lvl="1" indent="-346075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New linkages through ABC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46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998"/>
            <a:ext cx="7823200" cy="1693862"/>
          </a:xfrm>
        </p:spPr>
        <p:txBody>
          <a:bodyPr/>
          <a:lstStyle/>
          <a:p>
            <a:r>
              <a:rPr lang="en-US" sz="3000" dirty="0"/>
              <a:t>Findings – Q7. How well ABC prepared CBOs to sign agreements / how it might have better prepared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79" y="2137680"/>
            <a:ext cx="7620002" cy="435448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rgbClr val="09213B"/>
                </a:solidFill>
              </a:rPr>
              <a:t>Available (limited) CBO data indicate that ABC provided:</a:t>
            </a:r>
            <a:endParaRPr lang="en-US" sz="2600" dirty="0">
              <a:solidFill>
                <a:srgbClr val="09213B"/>
              </a:solidFill>
            </a:endParaRPr>
          </a:p>
          <a:p>
            <a:pPr marL="346075" indent="-346075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Motivation / tools to conduct research on payers and be ready for the conversation</a:t>
            </a:r>
          </a:p>
          <a:p>
            <a:pPr marL="346075" indent="-346075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Practice making pitch </a:t>
            </a:r>
          </a:p>
          <a:p>
            <a:pPr marL="346075" indent="-346075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Additional contacts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47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3200" cy="1505777"/>
          </a:xfrm>
        </p:spPr>
        <p:txBody>
          <a:bodyPr/>
          <a:lstStyle/>
          <a:p>
            <a:r>
              <a:rPr lang="en-US" sz="3600" dirty="0"/>
              <a:t>Findings – Q8. Collaboration among CBOs to further HC partnership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59" y="1859798"/>
            <a:ext cx="5484771" cy="407114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rgbClr val="09213B"/>
                </a:solidFill>
              </a:rPr>
              <a:t>CBOs’ views of collaboration</a:t>
            </a:r>
          </a:p>
          <a:p>
            <a:pPr marL="346075" indent="-346075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At outset of ABC, some CBOs concerned about potential competition and sensitivities</a:t>
            </a:r>
          </a:p>
          <a:p>
            <a:pPr marL="346075" indent="-346075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Now, better understanding of respective services and their </a:t>
            </a:r>
            <a:r>
              <a:rPr lang="en-US" sz="2300" b="1" dirty="0">
                <a:solidFill>
                  <a:srgbClr val="09213B"/>
                </a:solidFill>
              </a:rPr>
              <a:t>complementary</a:t>
            </a:r>
            <a:r>
              <a:rPr lang="en-US" sz="2300" dirty="0">
                <a:solidFill>
                  <a:srgbClr val="09213B"/>
                </a:solidFill>
              </a:rPr>
              <a:t> nature </a:t>
            </a:r>
          </a:p>
          <a:p>
            <a:pPr marL="346075" indent="-346075">
              <a:spcBef>
                <a:spcPts val="1600"/>
              </a:spcBef>
            </a:pPr>
            <a:r>
              <a:rPr lang="en-US" sz="2300" dirty="0">
                <a:solidFill>
                  <a:srgbClr val="09213B"/>
                </a:solidFill>
              </a:rPr>
              <a:t>In efforts to network/collaborate with peers, no challenges reported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326606" y="2506189"/>
            <a:ext cx="1735879" cy="2778355"/>
          </a:xfrm>
          <a:prstGeom prst="wedgeRoundRectCallout">
            <a:avLst>
              <a:gd name="adj1" fmla="val -67786"/>
              <a:gd name="adj2" fmla="val 83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9213B"/>
                </a:solidFill>
              </a:rPr>
              <a:t>“I think we all complement each other very nicely and we are getting to realize that more and more.”</a:t>
            </a:r>
            <a:endParaRPr lang="en-US" sz="1200" dirty="0">
              <a:solidFill>
                <a:srgbClr val="09213B"/>
              </a:solidFill>
              <a:ea typeface="Calibri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–CBO small-group interview</a:t>
            </a:r>
            <a:endParaRPr lang="en-US" sz="1300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19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3200" cy="1505777"/>
          </a:xfrm>
        </p:spPr>
        <p:txBody>
          <a:bodyPr/>
          <a:lstStyle/>
          <a:p>
            <a:r>
              <a:rPr lang="en-US" sz="3600" dirty="0"/>
              <a:t>Findings – Q8. Collaboration among CBOs to further HC partnership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59" y="1893817"/>
            <a:ext cx="7401168" cy="4632363"/>
          </a:xfrm>
        </p:spPr>
        <p:txBody>
          <a:bodyPr/>
          <a:lstStyle/>
          <a:p>
            <a:pPr marL="0" indent="0">
              <a:spcBef>
                <a:spcPts val="20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CBOs’ improved relationships</a:t>
            </a:r>
          </a:p>
          <a:p>
            <a:pPr marL="346075" indent="-346075">
              <a:spcBef>
                <a:spcPts val="1400"/>
              </a:spcBef>
            </a:pPr>
            <a:r>
              <a:rPr lang="en-US" sz="2300" dirty="0">
                <a:solidFill>
                  <a:srgbClr val="09213B"/>
                </a:solidFill>
              </a:rPr>
              <a:t>Call each other with greater ease</a:t>
            </a:r>
          </a:p>
          <a:p>
            <a:pPr marL="346075" indent="-346075">
              <a:spcBef>
                <a:spcPts val="1400"/>
              </a:spcBef>
            </a:pPr>
            <a:r>
              <a:rPr lang="en-US" sz="2300" dirty="0">
                <a:solidFill>
                  <a:srgbClr val="09213B"/>
                </a:solidFill>
              </a:rPr>
              <a:t>Discussing opportunities both within and outside HC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600" b="1" dirty="0">
                <a:solidFill>
                  <a:srgbClr val="09213B"/>
                </a:solidFill>
              </a:rPr>
              <a:t>CBOs’ new collaborations</a:t>
            </a:r>
          </a:p>
          <a:p>
            <a:pPr marL="346075" indent="-346075">
              <a:spcBef>
                <a:spcPts val="1400"/>
              </a:spcBef>
            </a:pPr>
            <a:r>
              <a:rPr lang="en-US" sz="2300" dirty="0">
                <a:solidFill>
                  <a:srgbClr val="09213B"/>
                </a:solidFill>
              </a:rPr>
              <a:t>Aging and Disability Institute</a:t>
            </a:r>
          </a:p>
          <a:p>
            <a:pPr marL="346075" indent="-346075">
              <a:spcBef>
                <a:spcPts val="1400"/>
              </a:spcBef>
            </a:pPr>
            <a:r>
              <a:rPr lang="en-US" sz="2300" dirty="0">
                <a:solidFill>
                  <a:srgbClr val="09213B"/>
                </a:solidFill>
              </a:rPr>
              <a:t>Others in discussion</a:t>
            </a:r>
          </a:p>
          <a:p>
            <a:pPr marL="0" indent="0">
              <a:spcBef>
                <a:spcPts val="1600"/>
              </a:spcBef>
              <a:buNone/>
            </a:pPr>
            <a:endParaRPr lang="en-US" sz="2100" dirty="0">
              <a:solidFill>
                <a:srgbClr val="0921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85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318"/>
            <a:ext cx="7823200" cy="1693862"/>
          </a:xfrm>
        </p:spPr>
        <p:txBody>
          <a:bodyPr/>
          <a:lstStyle/>
          <a:p>
            <a:r>
              <a:rPr lang="en-US" sz="3100" dirty="0">
                <a:solidFill>
                  <a:srgbClr val="09213B"/>
                </a:solidFill>
              </a:rPr>
              <a:t>Findings – Q9. Other organizational changes/new opportunities and whether/how linked to ABC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92320"/>
            <a:ext cx="7620002" cy="4354480"/>
          </a:xfrm>
        </p:spPr>
        <p:txBody>
          <a:bodyPr>
            <a:normAutofit/>
          </a:bodyPr>
          <a:lstStyle/>
          <a:p>
            <a:pPr marL="346075" indent="-346075">
              <a:spcBef>
                <a:spcPts val="2000"/>
              </a:spcBef>
            </a:pPr>
            <a:r>
              <a:rPr lang="en-US" sz="2500" dirty="0">
                <a:solidFill>
                  <a:srgbClr val="09213B"/>
                </a:solidFill>
              </a:rPr>
              <a:t>Organizations already engaged in advocacy/policy change work and other involvement in the field, before ABC </a:t>
            </a:r>
          </a:p>
          <a:p>
            <a:pPr marL="346075" indent="-346075">
              <a:spcBef>
                <a:spcPts val="2000"/>
              </a:spcBef>
            </a:pPr>
            <a:r>
              <a:rPr lang="en-US" sz="2500" dirty="0">
                <a:solidFill>
                  <a:srgbClr val="09213B"/>
                </a:solidFill>
              </a:rPr>
              <a:t>Research on the local landscape for ABC has led to:</a:t>
            </a:r>
          </a:p>
          <a:p>
            <a:pPr marL="681038" lvl="1" indent="-349250">
              <a:spcBef>
                <a:spcPts val="16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More informed input to policy/advocacy work</a:t>
            </a:r>
          </a:p>
          <a:p>
            <a:pPr marL="681038" lvl="1" indent="-349250">
              <a:spcBef>
                <a:spcPts val="16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Greater involvement in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5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52" y="2855794"/>
            <a:ext cx="7310217" cy="1143000"/>
          </a:xfrm>
        </p:spPr>
        <p:txBody>
          <a:bodyPr/>
          <a:lstStyle/>
          <a:p>
            <a:r>
              <a:rPr lang="en-US" sz="3800" dirty="0"/>
              <a:t>Appendices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64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28" y="336222"/>
            <a:ext cx="7620000" cy="789157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Year 1 evaluation methodology -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08" y="1288368"/>
            <a:ext cx="7782648" cy="5501700"/>
          </a:xfrm>
        </p:spPr>
        <p:txBody>
          <a:bodyPr/>
          <a:lstStyle/>
          <a:p>
            <a:pPr marL="292100" indent="-292100"/>
            <a:r>
              <a:rPr lang="en-US" sz="2300" b="1" dirty="0">
                <a:solidFill>
                  <a:srgbClr val="09213B"/>
                </a:solidFill>
              </a:rPr>
              <a:t>Large-group discussion (1.5 hrs.; Nov. 2017) 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8 participants 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4 CBOs represented</a:t>
            </a:r>
          </a:p>
          <a:p>
            <a:pPr marL="292100" indent="-292100">
              <a:spcBef>
                <a:spcPts val="1800"/>
              </a:spcBef>
            </a:pPr>
            <a:r>
              <a:rPr lang="en-US" sz="2300" b="1" dirty="0">
                <a:solidFill>
                  <a:srgbClr val="09213B"/>
                </a:solidFill>
              </a:rPr>
              <a:t>Online survey, 2 versions (Jan.-Feb. 2018), completed by: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20 core team respondents from 5 CBOs (91% response rate)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11 other CBP members from 5 CBOs (68.8% response rate)</a:t>
            </a:r>
          </a:p>
          <a:p>
            <a:pPr marL="292100" indent="-292100">
              <a:spcBef>
                <a:spcPts val="1800"/>
              </a:spcBef>
            </a:pPr>
            <a:r>
              <a:rPr lang="en-US" sz="2300" b="1" dirty="0">
                <a:solidFill>
                  <a:srgbClr val="09213B"/>
                </a:solidFill>
              </a:rPr>
              <a:t>Phone interviews (1 hr. each)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1 with Collaborative Consulting, 1 participant (Jan. 2018) 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1 with MCF, 3 participants (Jan. 2018)</a:t>
            </a:r>
          </a:p>
          <a:p>
            <a:pPr marL="571500" lvl="1" indent="-288925">
              <a:spcBef>
                <a:spcPts val="1200"/>
              </a:spcBef>
              <a:buFont typeface="Lucida Grande"/>
              <a:buChar char="-"/>
            </a:pPr>
            <a:r>
              <a:rPr lang="en-US" sz="2100" dirty="0">
                <a:solidFill>
                  <a:srgbClr val="09213B"/>
                </a:solidFill>
              </a:rPr>
              <a:t>5 total with CBOs (1 per CBO), total of 20 participants (Feb.-Mar. 2018)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425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1828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Q1. Major benefits of Implementation Year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407625"/>
            <a:ext cx="77680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(a) and (c-d), n=18 core team members; for (b), n=19 core team members.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54479831"/>
              </p:ext>
            </p:extLst>
          </p:nvPr>
        </p:nvGraphicFramePr>
        <p:xfrm>
          <a:off x="349989" y="1587391"/>
          <a:ext cx="7689111" cy="482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157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00" y="118284"/>
            <a:ext cx="8201588" cy="1083780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–Major benefits of </a:t>
            </a:r>
            <a:r>
              <a:rPr lang="en-US" sz="3600" dirty="0">
                <a:solidFill>
                  <a:srgbClr val="C00000"/>
                </a:solidFill>
              </a:rPr>
              <a:t>Planning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27154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(a), n=19 core team members whose CBOs were moving to implementation; for (b), n=24 core team members across all Planning Phase CBOs; for (c-d), n=25  core team members across all Planning Phase CBOs.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22171794"/>
              </p:ext>
            </p:extLst>
          </p:nvPr>
        </p:nvGraphicFramePr>
        <p:xfrm>
          <a:off x="288649" y="1162035"/>
          <a:ext cx="8049193" cy="4995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21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20" y="23030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Q1. Major benefits of 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32992"/>
            <a:ext cx="5178600" cy="4825537"/>
          </a:xfrm>
        </p:spPr>
        <p:txBody>
          <a:bodyPr>
            <a:normAutofit fontScale="92500"/>
          </a:bodyPr>
          <a:lstStyle/>
          <a:p>
            <a:pPr marL="1588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300" b="1" dirty="0">
                <a:solidFill>
                  <a:srgbClr val="09213B"/>
                </a:solidFill>
              </a:rPr>
              <a:t>CBO knowledge/skills/capacities</a:t>
            </a:r>
          </a:p>
          <a:p>
            <a:pPr lvl="0" indent="-3429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Increased understanding of HC landscape, lingo, and perspectives</a:t>
            </a:r>
          </a:p>
          <a:p>
            <a:pPr lvl="0" indent="-3429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Improved ability to evaluate services</a:t>
            </a:r>
          </a:p>
          <a:p>
            <a:pPr lvl="0" indent="-3429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Better understanding of their strengths, barriers, and opportunities</a:t>
            </a:r>
          </a:p>
          <a:p>
            <a:pPr marL="1588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300" b="1" dirty="0">
                <a:solidFill>
                  <a:srgbClr val="09213B"/>
                </a:solidFill>
              </a:rPr>
              <a:t>CBO commitment and direction</a:t>
            </a:r>
          </a:p>
          <a:p>
            <a:pPr lvl="0" indent="-3429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Time, money, structure, and accountability for team planning</a:t>
            </a:r>
          </a:p>
          <a:p>
            <a:pPr lvl="0" indent="-3429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Buy-in/momentum within the organization to explore/pursue a new organizational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49184" y="4139181"/>
            <a:ext cx="2211241" cy="2194608"/>
          </a:xfrm>
          <a:prstGeom prst="wedgeRoundRectCallout">
            <a:avLst>
              <a:gd name="adj1" fmla="val -66967"/>
              <a:gd name="adj2" fmla="val 334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rgbClr val="09213B"/>
                </a:solidFill>
              </a:rPr>
              <a:t>“</a:t>
            </a:r>
            <a:r>
              <a:rPr lang="en-US" sz="1500" dirty="0">
                <a:solidFill>
                  <a:srgbClr val="09213B"/>
                </a:solidFill>
                <a:ea typeface="Calibri"/>
                <a:cs typeface="Calibri"/>
              </a:rPr>
              <a:t>It took a few failed ideas/initiatives... but [it] created momentum for us to explore and figure out realistically what direction we should go.”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9213B"/>
                </a:solidFill>
                <a:ea typeface="Calibri"/>
                <a:cs typeface="Calibri"/>
              </a:rPr>
              <a:t>–Core team member, online survey</a:t>
            </a:r>
            <a:endParaRPr lang="en-US" sz="1200" dirty="0">
              <a:solidFill>
                <a:srgbClr val="09213B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749184" y="1825776"/>
            <a:ext cx="2211241" cy="1950517"/>
          </a:xfrm>
          <a:prstGeom prst="wedgeRoundRectCallout">
            <a:avLst>
              <a:gd name="adj1" fmla="val -67503"/>
              <a:gd name="adj2" fmla="val 3386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rgbClr val="09213B"/>
                </a:solidFill>
              </a:rPr>
              <a:t>“</a:t>
            </a:r>
            <a:r>
              <a:rPr lang="en-US" sz="1500" dirty="0">
                <a:solidFill>
                  <a:srgbClr val="09213B"/>
                </a:solidFill>
                <a:ea typeface="Calibri"/>
                <a:cs typeface="Calibri"/>
              </a:rPr>
              <a:t>Focusing on a planning process that helped to identify strengths and weaknesses within our organization.”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9213B"/>
                </a:solidFill>
                <a:ea typeface="Calibri"/>
                <a:cs typeface="Calibri"/>
              </a:rPr>
              <a:t>–Core team member,  online survey</a:t>
            </a:r>
            <a:endParaRPr lang="en-US" sz="1200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72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54364"/>
            <a:ext cx="7620000" cy="1259212"/>
          </a:xfrm>
        </p:spPr>
        <p:txBody>
          <a:bodyPr/>
          <a:lstStyle/>
          <a:p>
            <a:r>
              <a:rPr lang="en-US" sz="3600" dirty="0"/>
              <a:t>Findings – Q1. Major benefits of Implementation Year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729" y="622618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n=11 additional staff in CBPs. Percentages in each bar may not add up to exactly 100% due to rounding.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2048465"/>
              </p:ext>
            </p:extLst>
          </p:nvPr>
        </p:nvGraphicFramePr>
        <p:xfrm>
          <a:off x="299189" y="1647836"/>
          <a:ext cx="7792806" cy="3047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61447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40" y="328864"/>
            <a:ext cx="8061132" cy="902918"/>
          </a:xfrm>
        </p:spPr>
        <p:txBody>
          <a:bodyPr/>
          <a:lstStyle/>
          <a:p>
            <a:r>
              <a:rPr lang="en-US" sz="3600" dirty="0"/>
              <a:t>Findings –Major benefits of </a:t>
            </a:r>
            <a:r>
              <a:rPr lang="en-US" sz="3600" dirty="0">
                <a:solidFill>
                  <a:srgbClr val="C00000"/>
                </a:solidFill>
              </a:rPr>
              <a:t>Planning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729" y="622618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n=7 additional staff in CBPs. Percentages in each bar may not add up to exactly 100% due to rounding.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27211769"/>
              </p:ext>
            </p:extLst>
          </p:nvPr>
        </p:nvGraphicFramePr>
        <p:xfrm>
          <a:off x="299189" y="1385651"/>
          <a:ext cx="7792806" cy="375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8220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13324"/>
            <a:ext cx="7620000" cy="1259212"/>
          </a:xfrm>
        </p:spPr>
        <p:txBody>
          <a:bodyPr/>
          <a:lstStyle/>
          <a:p>
            <a:r>
              <a:rPr lang="en-US" sz="3600" dirty="0"/>
              <a:t>Findings – Q2. Major limitations of </a:t>
            </a:r>
            <a:r>
              <a:rPr lang="en-US" sz="3600" dirty="0">
                <a:solidFill>
                  <a:srgbClr val="09213B"/>
                </a:solidFill>
              </a:rPr>
              <a:t>Implementation</a:t>
            </a:r>
            <a:r>
              <a:rPr lang="en-US" sz="3600" dirty="0"/>
              <a:t> Year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407625"/>
            <a:ext cx="77680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n=18 core team members.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45931202"/>
              </p:ext>
            </p:extLst>
          </p:nvPr>
        </p:nvGraphicFramePr>
        <p:xfrm>
          <a:off x="349989" y="1892191"/>
          <a:ext cx="7792805" cy="200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979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13324"/>
            <a:ext cx="7620000" cy="1259212"/>
          </a:xfrm>
        </p:spPr>
        <p:txBody>
          <a:bodyPr/>
          <a:lstStyle/>
          <a:p>
            <a:r>
              <a:rPr lang="en-US" sz="3600" dirty="0"/>
              <a:t>Findings –Major limitations of </a:t>
            </a:r>
            <a:br>
              <a:rPr lang="en-US" sz="3600" dirty="0"/>
            </a:br>
            <a:r>
              <a:rPr lang="en-US" sz="3600" dirty="0">
                <a:solidFill>
                  <a:schemeClr val="accent6"/>
                </a:solidFill>
              </a:rPr>
              <a:t>Planning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407625"/>
            <a:ext cx="77680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n=25 core team members.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41537594"/>
              </p:ext>
            </p:extLst>
          </p:nvPr>
        </p:nvGraphicFramePr>
        <p:xfrm>
          <a:off x="330200" y="1743878"/>
          <a:ext cx="7798172" cy="284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02722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977" y="245469"/>
            <a:ext cx="7620000" cy="1143000"/>
          </a:xfrm>
        </p:spPr>
        <p:txBody>
          <a:bodyPr/>
          <a:lstStyle/>
          <a:p>
            <a:r>
              <a:rPr lang="en-US" sz="3400" dirty="0"/>
              <a:t>Additional Year 1 findings </a:t>
            </a:r>
            <a:r>
              <a:rPr lang="mr-IN" sz="3400" dirty="0"/>
              <a:t>–</a:t>
            </a:r>
            <a:r>
              <a:rPr lang="en-US" sz="3400" dirty="0"/>
              <a:t> orientation and leveraging among other CBP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31690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n=11 additional staff in CBP. Percentages in each bar may not add up to exactly 100% due to rounding.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39955968"/>
              </p:ext>
            </p:extLst>
          </p:nvPr>
        </p:nvGraphicFramePr>
        <p:xfrm>
          <a:off x="349989" y="1480919"/>
          <a:ext cx="7792806" cy="473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393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977" y="245469"/>
            <a:ext cx="7620000" cy="1143000"/>
          </a:xfrm>
        </p:spPr>
        <p:txBody>
          <a:bodyPr/>
          <a:lstStyle/>
          <a:p>
            <a:r>
              <a:rPr lang="en-US" sz="3600" dirty="0"/>
              <a:t>Additional </a:t>
            </a:r>
            <a:r>
              <a:rPr lang="en-US" sz="3600" dirty="0">
                <a:solidFill>
                  <a:srgbClr val="C00000"/>
                </a:solidFill>
              </a:rPr>
              <a:t>Planning Phase</a:t>
            </a:r>
            <a:r>
              <a:rPr lang="en-US" sz="3600" dirty="0"/>
              <a:t> findings </a:t>
            </a:r>
            <a:r>
              <a:rPr lang="mr-IN" sz="3600" dirty="0"/>
              <a:t>–</a:t>
            </a:r>
            <a:r>
              <a:rPr lang="en-US" sz="3600" dirty="0"/>
              <a:t> orientation among other CBP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31690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n=7 additional staff in CBP. Percentages in each bar may not add up to exactly 100% due to rounding.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98839499"/>
              </p:ext>
            </p:extLst>
          </p:nvPr>
        </p:nvGraphicFramePr>
        <p:xfrm>
          <a:off x="214425" y="1450890"/>
          <a:ext cx="7862776" cy="482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2684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03" y="517629"/>
            <a:ext cx="7515373" cy="1082282"/>
          </a:xfrm>
        </p:spPr>
        <p:txBody>
          <a:bodyPr/>
          <a:lstStyle/>
          <a:p>
            <a:r>
              <a:rPr lang="en-US" sz="3600" dirty="0"/>
              <a:t>Additional findings </a:t>
            </a:r>
            <a:r>
              <a:rPr lang="mr-IN" sz="3600" dirty="0"/>
              <a:t>–</a:t>
            </a:r>
            <a:r>
              <a:rPr lang="en-US" sz="3600" dirty="0"/>
              <a:t> facilitators to </a:t>
            </a:r>
            <a:br>
              <a:rPr lang="en-US" sz="3600" dirty="0"/>
            </a:br>
            <a:r>
              <a:rPr lang="en-US" sz="3600" dirty="0"/>
              <a:t>Year 1 work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9057" y="1847888"/>
            <a:ext cx="733931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600"/>
              </a:spcBef>
            </a:pPr>
            <a:r>
              <a:rPr lang="en-US" sz="2600" b="1" dirty="0">
                <a:solidFill>
                  <a:srgbClr val="09213B"/>
                </a:solidFill>
              </a:rPr>
              <a:t>Principal factors per core team and additional CBP survey respondents</a:t>
            </a:r>
          </a:p>
          <a:p>
            <a:pPr marL="339725" indent="-339725">
              <a:spcBef>
                <a:spcPts val="1800"/>
              </a:spcBef>
              <a:buFont typeface="Arial"/>
              <a:buChar char="•"/>
            </a:pPr>
            <a:r>
              <a:rPr lang="en-US" sz="2400" dirty="0">
                <a:solidFill>
                  <a:srgbClr val="09213B"/>
                </a:solidFill>
              </a:rPr>
              <a:t>Changes in the external landscape (locally, nationally)</a:t>
            </a:r>
          </a:p>
          <a:p>
            <a:pPr marL="800100" lvl="1" indent="-342900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Funding for medical transportation services</a:t>
            </a:r>
          </a:p>
          <a:p>
            <a:pPr marL="800100" lvl="1" indent="-342900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Implementation of Health Homes</a:t>
            </a:r>
          </a:p>
          <a:p>
            <a:pPr marL="800100" lvl="1" indent="-342900">
              <a:spcBef>
                <a:spcPts val="1200"/>
              </a:spcBef>
              <a:buFont typeface="Lucida Grande"/>
              <a:buChar char="-"/>
            </a:pPr>
            <a:r>
              <a:rPr lang="en-US" sz="2200" dirty="0">
                <a:solidFill>
                  <a:srgbClr val="09213B"/>
                </a:solidFill>
              </a:rPr>
              <a:t>Focus on social determinants of health</a:t>
            </a:r>
          </a:p>
          <a:p>
            <a:pPr marL="339725" lvl="0" indent="-339725">
              <a:spcBef>
                <a:spcPts val="1800"/>
              </a:spcBef>
              <a:buFont typeface="Arial"/>
              <a:buChar char="•"/>
            </a:pPr>
            <a:r>
              <a:rPr lang="en-US" sz="2400" dirty="0">
                <a:solidFill>
                  <a:srgbClr val="09213B"/>
                </a:solidFill>
              </a:rPr>
              <a:t>No staffing turnover or addition of new staff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75973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03" y="517629"/>
            <a:ext cx="7515373" cy="108228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Additional findings </a:t>
            </a:r>
            <a:r>
              <a:rPr lang="mr-IN" sz="3600" dirty="0">
                <a:solidFill>
                  <a:srgbClr val="09213B"/>
                </a:solidFill>
              </a:rPr>
              <a:t>–</a:t>
            </a:r>
            <a:r>
              <a:rPr lang="en-US" sz="3600" dirty="0">
                <a:solidFill>
                  <a:srgbClr val="09213B"/>
                </a:solidFill>
              </a:rPr>
              <a:t> barriers to </a:t>
            </a:r>
            <a:br>
              <a:rPr lang="en-US" sz="3600" dirty="0">
                <a:solidFill>
                  <a:srgbClr val="09213B"/>
                </a:solidFill>
              </a:rPr>
            </a:br>
            <a:r>
              <a:rPr lang="en-US" sz="3600" dirty="0">
                <a:solidFill>
                  <a:srgbClr val="09213B"/>
                </a:solidFill>
              </a:rPr>
              <a:t>Year 1 work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9057" y="1847888"/>
            <a:ext cx="7339316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600"/>
              </a:spcBef>
            </a:pPr>
            <a:r>
              <a:rPr lang="en-US" sz="2600" b="1" dirty="0">
                <a:solidFill>
                  <a:srgbClr val="09213B"/>
                </a:solidFill>
              </a:rPr>
              <a:t>Principal factors per core team and additional CBP survey respondents</a:t>
            </a:r>
          </a:p>
          <a:p>
            <a:pPr marL="339725" indent="-339725">
              <a:spcBef>
                <a:spcPts val="1800"/>
              </a:spcBef>
              <a:buFont typeface="Arial"/>
              <a:buChar char="•"/>
            </a:pPr>
            <a:r>
              <a:rPr lang="en-US" sz="2400" dirty="0">
                <a:solidFill>
                  <a:srgbClr val="09213B"/>
                </a:solidFill>
              </a:rPr>
              <a:t>In a changing/uncertain market, HC entities are reluctant to contract with CBOs</a:t>
            </a:r>
            <a:endParaRPr lang="en-US" sz="2200" dirty="0">
              <a:solidFill>
                <a:srgbClr val="09213B"/>
              </a:solidFill>
            </a:endParaRPr>
          </a:p>
          <a:p>
            <a:pPr marL="339725" lvl="0" indent="-339725">
              <a:spcBef>
                <a:spcPts val="1800"/>
              </a:spcBef>
              <a:buFont typeface="Arial"/>
              <a:buChar char="•"/>
            </a:pPr>
            <a:r>
              <a:rPr lang="en-US" sz="2400" dirty="0">
                <a:solidFill>
                  <a:srgbClr val="09213B"/>
                </a:solidFill>
              </a:rPr>
              <a:t>Staffing changes (e.g., staff on sick leave, changing roles)</a:t>
            </a:r>
          </a:p>
          <a:p>
            <a:pPr marL="339725" lvl="0" indent="-339725">
              <a:spcBef>
                <a:spcPts val="1800"/>
              </a:spcBef>
              <a:buFont typeface="Arial"/>
              <a:buChar char="•"/>
            </a:pPr>
            <a:r>
              <a:rPr lang="en-US" sz="2400" dirty="0">
                <a:solidFill>
                  <a:srgbClr val="09213B"/>
                </a:solidFill>
              </a:rPr>
              <a:t>Limited staff time / competing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942796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977" y="177429"/>
            <a:ext cx="7906298" cy="949140"/>
          </a:xfrm>
        </p:spPr>
        <p:txBody>
          <a:bodyPr/>
          <a:lstStyle/>
          <a:p>
            <a:r>
              <a:rPr lang="en-US" sz="3200" dirty="0"/>
              <a:t>Additional findings </a:t>
            </a:r>
            <a:r>
              <a:rPr lang="mr-IN" sz="3200" dirty="0"/>
              <a:t>–</a:t>
            </a:r>
            <a:r>
              <a:rPr lang="en-US" sz="3200" dirty="0"/>
              <a:t> communication with MCF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407625"/>
            <a:ext cx="77680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items (a-b) and (d), n=18 core team members; for item (c), n=19 core team members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84633121"/>
              </p:ext>
            </p:extLst>
          </p:nvPr>
        </p:nvGraphicFramePr>
        <p:xfrm>
          <a:off x="349989" y="1126569"/>
          <a:ext cx="7792806" cy="512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515807" y="4936420"/>
            <a:ext cx="0" cy="279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015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77" y="344545"/>
            <a:ext cx="8056448" cy="607955"/>
          </a:xfrm>
        </p:spPr>
        <p:txBody>
          <a:bodyPr/>
          <a:lstStyle/>
          <a:p>
            <a:r>
              <a:rPr lang="en-US" sz="3100" dirty="0"/>
              <a:t>Additional  findings – communication with MCF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23690731"/>
              </p:ext>
            </p:extLst>
          </p:nvPr>
        </p:nvGraphicFramePr>
        <p:xfrm>
          <a:off x="284575" y="1102229"/>
          <a:ext cx="8018050" cy="503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236" y="6448768"/>
            <a:ext cx="81033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Note: n=25 core team members</a:t>
            </a:r>
          </a:p>
          <a:p>
            <a:endParaRPr lang="en-US" sz="13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846498" y="4733220"/>
            <a:ext cx="0" cy="16342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96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30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Q1. Major benefits of 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67012"/>
            <a:ext cx="5382712" cy="4825537"/>
          </a:xfrm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300" b="1" dirty="0">
                <a:solidFill>
                  <a:srgbClr val="09213B"/>
                </a:solidFill>
              </a:rPr>
              <a:t>CBO program/service design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New ideas on how to address community needs (e.g., from session on Design Thinking)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Progress toward or achievement of new program/service package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Articulation of value proposition</a:t>
            </a:r>
          </a:p>
          <a:p>
            <a:pPr marL="11430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2300" b="1" dirty="0">
                <a:solidFill>
                  <a:srgbClr val="09213B"/>
                </a:solidFill>
              </a:rPr>
              <a:t>CBO relationships/partnerships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Improved relationships with HC community, other CBOs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Contracting opportunities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919291" y="1905160"/>
            <a:ext cx="2063814" cy="1644330"/>
          </a:xfrm>
          <a:prstGeom prst="wedgeRoundRectCallout">
            <a:avLst>
              <a:gd name="adj1" fmla="val -65740"/>
              <a:gd name="adj2" fmla="val 841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rgbClr val="09213B"/>
                </a:solidFill>
              </a:rPr>
              <a:t>“</a:t>
            </a:r>
            <a:r>
              <a:rPr lang="en-US" sz="1500" dirty="0">
                <a:solidFill>
                  <a:srgbClr val="09213B"/>
                </a:solidFill>
                <a:ea typeface="Calibri"/>
                <a:cs typeface="Calibri"/>
              </a:rPr>
              <a:t>Design Thinking [benefit] - To drill down and develop service package.” 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–Core team member, online survey</a:t>
            </a:r>
            <a:endParaRPr lang="en-US" sz="1300" dirty="0">
              <a:solidFill>
                <a:srgbClr val="09213B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919291" y="4331963"/>
            <a:ext cx="2063813" cy="1837117"/>
          </a:xfrm>
          <a:prstGeom prst="wedgeRoundRectCallout">
            <a:avLst>
              <a:gd name="adj1" fmla="val -70578"/>
              <a:gd name="adj2" fmla="val 875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rgbClr val="09213B"/>
                </a:solidFill>
              </a:rPr>
              <a:t>“</a:t>
            </a:r>
            <a:r>
              <a:rPr lang="en-US" sz="1500" dirty="0">
                <a:solidFill>
                  <a:srgbClr val="09213B"/>
                </a:solidFill>
                <a:ea typeface="Calibri"/>
                <a:cs typeface="Calibri"/>
              </a:rPr>
              <a:t>It helped to build relationships and partnerships within the healthcare community.” 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–Core team member, online survey</a:t>
            </a:r>
            <a:endParaRPr lang="en-US" sz="1300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15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437" y="483609"/>
            <a:ext cx="7620000" cy="1082282"/>
          </a:xfrm>
        </p:spPr>
        <p:txBody>
          <a:bodyPr/>
          <a:lstStyle/>
          <a:p>
            <a:r>
              <a:rPr lang="en-US" sz="3600" dirty="0"/>
              <a:t>Additional findings </a:t>
            </a:r>
            <a:r>
              <a:rPr lang="mr-IN" sz="3600" dirty="0"/>
              <a:t>–</a:t>
            </a:r>
            <a:r>
              <a:rPr lang="en-US" sz="3600" dirty="0"/>
              <a:t> communication with MCF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528735" y="1872208"/>
            <a:ext cx="3776100" cy="2539139"/>
          </a:xfrm>
          <a:prstGeom prst="wedgeRoundRectCallout">
            <a:avLst>
              <a:gd name="adj1" fmla="val -64755"/>
              <a:gd name="adj2" fmla="val 4874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solidFill>
                  <a:schemeClr val="tx1"/>
                </a:solidFill>
              </a:rPr>
              <a:t>“[Our organization] has been able to have an open and honest line of dialogue with MCF. There has been a mutual respect between our organizations that I believe has be[en] beneficial in furthering our business capacity initiative</a:t>
            </a:r>
            <a:r>
              <a:rPr lang="en-US" sz="1700" dirty="0">
                <a:solidFill>
                  <a:schemeClr val="tx1"/>
                </a:solidFill>
                <a:ea typeface="Calibri"/>
                <a:cs typeface="Calibri"/>
              </a:rPr>
              <a:t>.</a:t>
            </a:r>
            <a:r>
              <a:rPr lang="en-US" sz="1700" dirty="0">
                <a:solidFill>
                  <a:schemeClr val="tx1"/>
                </a:solidFill>
              </a:rPr>
              <a:t>”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chemeClr val="tx1"/>
                </a:solidFill>
              </a:rPr>
              <a:t>– Core team member survey response</a:t>
            </a:r>
          </a:p>
        </p:txBody>
      </p:sp>
    </p:spTree>
    <p:extLst>
      <p:ext uri="{BB962C8B-B14F-4D97-AF65-F5344CB8AC3E}">
        <p14:creationId xmlns:p14="http://schemas.microsoft.com/office/powerpoint/2010/main" val="19738560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03" y="517629"/>
            <a:ext cx="7515373" cy="1082282"/>
          </a:xfrm>
        </p:spPr>
        <p:txBody>
          <a:bodyPr/>
          <a:lstStyle/>
          <a:p>
            <a:r>
              <a:rPr lang="en-US" sz="3600" dirty="0"/>
              <a:t>Additional findings </a:t>
            </a:r>
            <a:r>
              <a:rPr lang="mr-IN" sz="3600" dirty="0"/>
              <a:t>–</a:t>
            </a:r>
            <a:r>
              <a:rPr lang="en-US" sz="3600" dirty="0"/>
              <a:t> CBO feedback on/to MCF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7717" y="1927268"/>
            <a:ext cx="7339316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Bef>
                <a:spcPts val="1600"/>
              </a:spcBef>
              <a:buFont typeface="Arial"/>
              <a:buChar char="•"/>
            </a:pPr>
            <a:r>
              <a:rPr lang="en-US" sz="2600" dirty="0">
                <a:solidFill>
                  <a:srgbClr val="09213B"/>
                </a:solidFill>
              </a:rPr>
              <a:t>Praise for Shirin’s passion and leadership</a:t>
            </a:r>
          </a:p>
          <a:p>
            <a:pPr marL="339725" lvl="0" indent="-339725">
              <a:spcBef>
                <a:spcPts val="1600"/>
              </a:spcBef>
              <a:buFont typeface="Arial"/>
              <a:buChar char="•"/>
            </a:pPr>
            <a:r>
              <a:rPr lang="en-US" sz="2600" dirty="0">
                <a:solidFill>
                  <a:srgbClr val="09213B"/>
                </a:solidFill>
              </a:rPr>
              <a:t>Appreciation for the opportunity to be part of ABC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2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30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Q1. Major benefits of 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353"/>
            <a:ext cx="7619999" cy="1916498"/>
          </a:xfrm>
        </p:spPr>
        <p:txBody>
          <a:bodyPr>
            <a:normAutofit lnSpcReduction="10000"/>
          </a:bodyPr>
          <a:lstStyle/>
          <a:p>
            <a:pPr marL="1588" lv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300" b="1" dirty="0">
                <a:solidFill>
                  <a:srgbClr val="09213B"/>
                </a:solidFill>
              </a:rPr>
              <a:t>CBO recognition/credibility</a:t>
            </a:r>
          </a:p>
          <a:p>
            <a:pPr marL="2286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Speaking engagements (e.g., ASA boot camp for managed care)</a:t>
            </a:r>
          </a:p>
          <a:p>
            <a:pPr marL="2286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Publicity/visibility (e.g., ASA newsletter)</a:t>
            </a:r>
          </a:p>
          <a:p>
            <a:pPr marL="228600">
              <a:lnSpc>
                <a:spcPct val="11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Affiliation with initiative gives legitimacy</a:t>
            </a:r>
            <a:endParaRPr lang="en-US" sz="1800" b="1" dirty="0">
              <a:solidFill>
                <a:srgbClr val="0921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320403" y="4367512"/>
            <a:ext cx="2868928" cy="1292785"/>
          </a:xfrm>
          <a:prstGeom prst="wedgeRoundRectCallout">
            <a:avLst>
              <a:gd name="adj1" fmla="val -59507"/>
              <a:gd name="adj2" fmla="val -315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rgbClr val="09213B"/>
                </a:solidFill>
              </a:rPr>
              <a:t>“</a:t>
            </a:r>
            <a:r>
              <a:rPr lang="en-US" sz="1500" dirty="0">
                <a:solidFill>
                  <a:srgbClr val="09213B"/>
                </a:solidFill>
                <a:ea typeface="Calibri"/>
                <a:cs typeface="Calibri"/>
              </a:rPr>
              <a:t>Wide and more intense level of service to be offered to residents.” 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rgbClr val="09213B"/>
                </a:solidFill>
                <a:ea typeface="Calibri"/>
                <a:cs typeface="Calibri"/>
              </a:rPr>
              <a:t>–Other CBP member, online survey</a:t>
            </a:r>
            <a:endParaRPr lang="en-US" sz="1300" dirty="0">
              <a:solidFill>
                <a:srgbClr val="09213B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753611"/>
            <a:ext cx="7798056" cy="1871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indent="0">
              <a:spcBef>
                <a:spcPts val="2400"/>
              </a:spcBef>
              <a:buFont typeface="Arial" pitchFamily="34" charset="0"/>
              <a:buNone/>
            </a:pPr>
            <a:r>
              <a:rPr lang="en-US" sz="2300" b="1" dirty="0">
                <a:solidFill>
                  <a:srgbClr val="09213B"/>
                </a:solidFill>
              </a:rPr>
              <a:t>Benefits for residents </a:t>
            </a:r>
            <a:r>
              <a:rPr lang="en-US" sz="2300" b="1" i="1" dirty="0">
                <a:solidFill>
                  <a:srgbClr val="09213B"/>
                </a:solidFill>
              </a:rPr>
              <a:t>(reported by other CBP members)</a:t>
            </a:r>
          </a:p>
          <a:p>
            <a:pPr marL="228600"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More/better/cheaper services </a:t>
            </a:r>
          </a:p>
          <a:p>
            <a:pPr marL="228600">
              <a:spcBef>
                <a:spcPts val="1200"/>
              </a:spcBef>
            </a:pPr>
            <a:r>
              <a:rPr lang="en-US" sz="2000" dirty="0">
                <a:solidFill>
                  <a:srgbClr val="09213B"/>
                </a:solidFill>
              </a:rPr>
              <a:t>Improved quality of life</a:t>
            </a:r>
            <a:endParaRPr lang="en-US" sz="2000" b="1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13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1828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Q1. Major benefits of Implementation Year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729" y="6407625"/>
            <a:ext cx="77680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(a) and (c-d), n=18 core team members; for (b), n=19 core team members.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44405121"/>
              </p:ext>
            </p:extLst>
          </p:nvPr>
        </p:nvGraphicFramePr>
        <p:xfrm>
          <a:off x="349989" y="1587391"/>
          <a:ext cx="7689111" cy="482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769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20344"/>
            <a:ext cx="7620000" cy="1259212"/>
          </a:xfrm>
        </p:spPr>
        <p:txBody>
          <a:bodyPr/>
          <a:lstStyle/>
          <a:p>
            <a:r>
              <a:rPr lang="en-US" sz="3600" dirty="0"/>
              <a:t>Findings – Q1. Major benefits of Implementation Year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729" y="6226185"/>
            <a:ext cx="7768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9213B"/>
                </a:solidFill>
              </a:rPr>
              <a:t>Note: For each item, n=11 additional staff in CBPs. Percentages in each bar may not add up to exactly 100% due to rounding.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3997392"/>
              </p:ext>
            </p:extLst>
          </p:nvPr>
        </p:nvGraphicFramePr>
        <p:xfrm>
          <a:off x="299189" y="1647836"/>
          <a:ext cx="7792806" cy="3047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167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064"/>
            <a:ext cx="7620000" cy="1259212"/>
          </a:xfrm>
        </p:spPr>
        <p:txBody>
          <a:bodyPr/>
          <a:lstStyle/>
          <a:p>
            <a:r>
              <a:rPr lang="en-US" sz="3600" dirty="0">
                <a:solidFill>
                  <a:srgbClr val="09213B"/>
                </a:solidFill>
              </a:rPr>
              <a:t>Findings – Q1. Major benefits of 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3193"/>
            <a:ext cx="7469206" cy="454533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2500" b="1" dirty="0">
                <a:solidFill>
                  <a:srgbClr val="09213B"/>
                </a:solidFill>
              </a:rPr>
              <a:t>Benefits for MCF</a:t>
            </a:r>
            <a:endParaRPr lang="en-US" sz="2500" dirty="0">
              <a:solidFill>
                <a:srgbClr val="09213B"/>
              </a:solidFill>
            </a:endParaRP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dirty="0">
                <a:solidFill>
                  <a:srgbClr val="09213B"/>
                </a:solidFill>
              </a:rPr>
              <a:t>Learning about advantages of multi-year capacity building for grantees (can inform other initiatives)</a:t>
            </a:r>
          </a:p>
          <a:p>
            <a:pPr indent="-342900">
              <a:lnSpc>
                <a:spcPct val="110000"/>
              </a:lnSpc>
              <a:spcBef>
                <a:spcPts val="1600"/>
              </a:spcBef>
            </a:pPr>
            <a:r>
              <a:rPr lang="en-US" dirty="0">
                <a:solidFill>
                  <a:srgbClr val="09213B"/>
                </a:solidFill>
              </a:rPr>
              <a:t>Being able to assist the non-profit sector at a time of many threats to public (federal) funding for this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10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8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Adj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16100</TotalTime>
  <Words>3390</Words>
  <Application>Microsoft Office PowerPoint</Application>
  <PresentationFormat>On-screen Show (4:3)</PresentationFormat>
  <Paragraphs>441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Cambria</vt:lpstr>
      <vt:lpstr>Lucida Grande</vt:lpstr>
      <vt:lpstr>Mangal</vt:lpstr>
      <vt:lpstr>Wingdings</vt:lpstr>
      <vt:lpstr>Adjacency</vt:lpstr>
      <vt:lpstr>MCF Accelerating Business Capacity Initiative:  Implementation Phase Year 1  Evaluation Report</vt:lpstr>
      <vt:lpstr>Evaluation questions &amp; methodologies</vt:lpstr>
      <vt:lpstr>Topline findings, by evaluation question</vt:lpstr>
      <vt:lpstr>Findings – Q1. Major benefits of Implementation Year 1</vt:lpstr>
      <vt:lpstr>Findings – Q1. Major benefits of Implementation Year 1</vt:lpstr>
      <vt:lpstr>Findings – Q1. Major benefits of Implementation Year 1</vt:lpstr>
      <vt:lpstr>Findings – Q1. Major benefits of Implementation Year 1</vt:lpstr>
      <vt:lpstr>Findings – Q1. Major benefits of Implementation Year 1</vt:lpstr>
      <vt:lpstr>Findings – Q1. Major benefits of Implementation Year 1</vt:lpstr>
      <vt:lpstr>Findings – Q2. Major limitations of Implementation Year 1</vt:lpstr>
      <vt:lpstr>Findings – Q2. Major limitations of Implementation Year 1</vt:lpstr>
      <vt:lpstr>Findings – Q2. Major limitations of Implementation Year 1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Q3. Adequacy of Year 1 components to support business capacity development &amp; project implementation </vt:lpstr>
      <vt:lpstr>Findings – Q4. Whether/how organizational culture changed </vt:lpstr>
      <vt:lpstr>Findings – Q4. Whether/how organizational culture changed </vt:lpstr>
      <vt:lpstr>Findings – Q4. Whether/how organizational culture changed </vt:lpstr>
      <vt:lpstr>Findings – Q4. Whether/how organizational culture changed </vt:lpstr>
      <vt:lpstr>Findings – Q4. Whether/how organizational culture changed </vt:lpstr>
      <vt:lpstr>Findings – Q5. Business capacities built</vt:lpstr>
      <vt:lpstr>Findings – Q5. Business capacities built</vt:lpstr>
      <vt:lpstr>Findings – Q5. Business capacities built</vt:lpstr>
      <vt:lpstr>Findings – Q5. Business capacities built</vt:lpstr>
      <vt:lpstr>Findings – Q6. HC partnerships or relationships established or strengthened</vt:lpstr>
      <vt:lpstr>Findings – Q6. HC partnerships or relationships established or strengthened</vt:lpstr>
      <vt:lpstr>Findings – Q7. How well ABC prepared CBOs to sign agreements / how it might have better prepared them</vt:lpstr>
      <vt:lpstr>Findings – Q8. Collaboration among CBOs to further HC partnership objectives</vt:lpstr>
      <vt:lpstr>Findings – Q8. Collaboration among CBOs to further HC partnership objectives</vt:lpstr>
      <vt:lpstr>Findings – Q9. Other organizational changes/new opportunities and whether/how linked to ABC</vt:lpstr>
      <vt:lpstr>Appendices</vt:lpstr>
      <vt:lpstr>Year 1 evaluation methodology - details</vt:lpstr>
      <vt:lpstr>Findings – Q1. Major benefits of Implementation Year 1</vt:lpstr>
      <vt:lpstr>Findings –Major benefits of Planning Phase</vt:lpstr>
      <vt:lpstr>Findings – Q1. Major benefits of Implementation Year 1</vt:lpstr>
      <vt:lpstr>Findings –Major benefits of Planning Phase</vt:lpstr>
      <vt:lpstr>Findings – Q2. Major limitations of Implementation Year 1</vt:lpstr>
      <vt:lpstr>Findings –Major limitations of  Planning Phase</vt:lpstr>
      <vt:lpstr>Additional Year 1 findings – orientation and leveraging among other CBP members</vt:lpstr>
      <vt:lpstr>Additional Planning Phase findings – orientation among other CBP members</vt:lpstr>
      <vt:lpstr>Additional findings – facilitators to  Year 1 work  </vt:lpstr>
      <vt:lpstr>Additional findings – barriers to  Year 1 work  </vt:lpstr>
      <vt:lpstr>Additional findings – communication with MCF </vt:lpstr>
      <vt:lpstr>Additional  findings – communication with MCF</vt:lpstr>
      <vt:lpstr>Additional findings – communication with MCF </vt:lpstr>
      <vt:lpstr>Additional findings – CBO feedback on/to MCF </vt:lpstr>
    </vt:vector>
  </TitlesOfParts>
  <Company>J. Solomon Consulting,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MCF Accelerating Business Capacity Initiative:  Planning Phase Evaluation Report</dc:title>
  <dc:creator>Julie Solomon</dc:creator>
  <cp:lastModifiedBy>Shirin A. Vakharia</cp:lastModifiedBy>
  <cp:revision>353</cp:revision>
  <cp:lastPrinted>2018-04-18T18:59:02Z</cp:lastPrinted>
  <dcterms:created xsi:type="dcterms:W3CDTF">2016-11-25T23:16:02Z</dcterms:created>
  <dcterms:modified xsi:type="dcterms:W3CDTF">2018-05-09T23:23:52Z</dcterms:modified>
</cp:coreProperties>
</file>